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32"/>
  </p:notesMasterIdLst>
  <p:sldIdLst>
    <p:sldId id="256" r:id="rId2"/>
    <p:sldId id="257" r:id="rId3"/>
    <p:sldId id="258" r:id="rId4"/>
    <p:sldId id="260" r:id="rId5"/>
    <p:sldId id="270" r:id="rId6"/>
    <p:sldId id="268" r:id="rId7"/>
    <p:sldId id="262" r:id="rId8"/>
    <p:sldId id="263" r:id="rId9"/>
    <p:sldId id="264" r:id="rId10"/>
    <p:sldId id="266" r:id="rId11"/>
    <p:sldId id="267" r:id="rId12"/>
    <p:sldId id="269" r:id="rId13"/>
    <p:sldId id="271" r:id="rId14"/>
    <p:sldId id="272" r:id="rId15"/>
    <p:sldId id="261" r:id="rId16"/>
    <p:sldId id="273" r:id="rId17"/>
    <p:sldId id="274" r:id="rId18"/>
    <p:sldId id="290" r:id="rId19"/>
    <p:sldId id="291" r:id="rId20"/>
    <p:sldId id="292" r:id="rId21"/>
    <p:sldId id="293" r:id="rId22"/>
    <p:sldId id="275" r:id="rId23"/>
    <p:sldId id="276" r:id="rId24"/>
    <p:sldId id="284" r:id="rId25"/>
    <p:sldId id="285" r:id="rId26"/>
    <p:sldId id="282" r:id="rId27"/>
    <p:sldId id="289" r:id="rId28"/>
    <p:sldId id="283" r:id="rId29"/>
    <p:sldId id="286" r:id="rId30"/>
    <p:sldId id="28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13" clrIdx="2">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MacGurn, Amanda (CDC/OID/NCEZID)" initials="MA(" lastIdx="4" clrIdx="1">
    <p:extLst>
      <p:ext uri="{19B8F6BF-5375-455C-9EA6-DF929625EA0E}">
        <p15:presenceInfo xmlns:p15="http://schemas.microsoft.com/office/powerpoint/2012/main" userId="S-1-5-21-1207783550-2075000910-922709458-347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6265" autoAdjust="0"/>
  </p:normalViewPr>
  <p:slideViewPr>
    <p:cSldViewPr snapToGrid="0">
      <p:cViewPr varScale="1">
        <p:scale>
          <a:sx n="42" d="100"/>
          <a:sy n="42" d="100"/>
        </p:scale>
        <p:origin x="150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will now get into the most important info for our global guidance day, which the global guidance available for public health actions at POE. </a:t>
            </a:r>
          </a:p>
          <a:p>
            <a:endParaRPr lang="en-US" baseline="0" dirty="0"/>
          </a:p>
          <a:p>
            <a:r>
              <a:rPr lang="en-US" baseline="0" dirty="0"/>
              <a:t>That starts with the International Health Regulations. This will be a short presentation that will end with a game with prizes---so pay attention!</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Article talks about what’s expected for</a:t>
            </a:r>
            <a:r>
              <a:rPr lang="en-US" sz="1200" kern="1200" baseline="0" dirty="0">
                <a:solidFill>
                  <a:schemeClr val="tx1"/>
                </a:solidFill>
                <a:effectLst/>
                <a:latin typeface="+mn-lt"/>
                <a:ea typeface="+mn-ea"/>
                <a:cs typeface="+mn-cs"/>
              </a:rPr>
              <a:t> travelers under observation—maybe a traveler you, as [POE health agency] identify as ill.</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baseline="0" dirty="0">
                <a:solidFill>
                  <a:schemeClr val="tx1"/>
                </a:solidFill>
                <a:effectLst/>
                <a:latin typeface="+mn-lt"/>
                <a:ea typeface="+mn-ea"/>
                <a:cs typeface="+mn-cs"/>
              </a:rPr>
            </a:br>
            <a:r>
              <a:rPr lang="en-US" sz="1200" kern="1200" baseline="0" dirty="0">
                <a:solidFill>
                  <a:schemeClr val="tx1"/>
                </a:solidFill>
                <a:effectLst/>
                <a:latin typeface="+mn-lt"/>
                <a:ea typeface="+mn-ea"/>
                <a:cs typeface="+mn-cs"/>
              </a:rPr>
              <a:t>It is your job to determine their public health risk. During this risk evaluation, you make a decision on whether they should continue traveling or if you should refer them to the hospital.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IHR tells us that a </a:t>
            </a:r>
            <a:r>
              <a:rPr lang="en-US" sz="1200" kern="1200" dirty="0">
                <a:solidFill>
                  <a:schemeClr val="tx1"/>
                </a:solidFill>
                <a:effectLst/>
                <a:latin typeface="+mn-lt"/>
                <a:ea typeface="+mn-ea"/>
                <a:cs typeface="+mn-cs"/>
              </a:rPr>
              <a:t>traveler under public health observation may actually continue their</a:t>
            </a:r>
            <a:r>
              <a:rPr lang="en-US" sz="1200" kern="1200" baseline="0" dirty="0">
                <a:solidFill>
                  <a:schemeClr val="tx1"/>
                </a:solidFill>
                <a:effectLst/>
                <a:latin typeface="+mn-lt"/>
                <a:ea typeface="+mn-ea"/>
                <a:cs typeface="+mn-cs"/>
              </a:rPr>
              <a:t> travel IF they </a:t>
            </a:r>
            <a:r>
              <a:rPr lang="en-US" sz="1200" kern="1200" dirty="0">
                <a:solidFill>
                  <a:schemeClr val="tx1"/>
                </a:solidFill>
                <a:effectLst/>
                <a:latin typeface="+mn-lt"/>
                <a:ea typeface="+mn-ea"/>
                <a:cs typeface="+mn-cs"/>
              </a:rPr>
              <a:t>don’t pose an immediate public health risk and if</a:t>
            </a:r>
            <a:r>
              <a:rPr lang="en-US" sz="1200" kern="1200" baseline="0" dirty="0">
                <a:solidFill>
                  <a:schemeClr val="tx1"/>
                </a:solidFill>
                <a:effectLst/>
                <a:latin typeface="+mn-lt"/>
                <a:ea typeface="+mn-ea"/>
                <a:cs typeface="+mn-cs"/>
              </a:rPr>
              <a:t> one country </a:t>
            </a:r>
            <a:r>
              <a:rPr lang="en-US" sz="1200" kern="1200" dirty="0">
                <a:solidFill>
                  <a:schemeClr val="tx1"/>
                </a:solidFill>
                <a:effectLst/>
                <a:latin typeface="+mn-lt"/>
                <a:ea typeface="+mn-ea"/>
                <a:cs typeface="+mn-cs"/>
              </a:rPr>
              <a:t>notifies the next country of their arrival. For example, let’s say</a:t>
            </a:r>
            <a:r>
              <a:rPr lang="en-US" sz="1200" kern="1200" baseline="0" dirty="0">
                <a:solidFill>
                  <a:schemeClr val="tx1"/>
                </a:solidFill>
                <a:effectLst/>
                <a:latin typeface="+mn-lt"/>
                <a:ea typeface="+mn-ea"/>
                <a:cs typeface="+mn-cs"/>
              </a:rPr>
              <a:t> you find someone who may have been exposed to an infectious disease in [country] at the airport. They are traveling to [2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country]. They are not sick and not infectious. The incubation period for this disease is long, so they will not get sick during travel. However, they may get sick after they arrive in the next country. Thus, it is our duty to notify [2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country] of their exposure, and [2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country] can handle it from there.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895EC3E-5F7C-4026-BED3-E19168FBF3EC}" type="slidenum">
              <a:rPr lang="en-US" smtClean="0"/>
              <a:t>10</a:t>
            </a:fld>
            <a:endParaRPr lang="en-US" dirty="0"/>
          </a:p>
        </p:txBody>
      </p:sp>
    </p:spTree>
    <p:extLst>
      <p:ext uri="{BB962C8B-B14F-4D97-AF65-F5344CB8AC3E}">
        <p14:creationId xmlns:p14="http://schemas.microsoft.com/office/powerpoint/2010/main" val="3474570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dirty="0"/>
              <a:t>Our last article we will describe, Article 44,</a:t>
            </a:r>
            <a:r>
              <a:rPr lang="en-US" baseline="0" dirty="0"/>
              <a:t> continues this binational approach. We must know our neighbors and regional countries, We must communicate with them often. At the highest levels of [country’s Ministry of Health] we can collaborate from one IHR national focal point in [country] to the next IHR national focal point in [2</a:t>
            </a:r>
            <a:r>
              <a:rPr lang="en-US" baseline="30000" dirty="0"/>
              <a:t>nd</a:t>
            </a:r>
            <a:r>
              <a:rPr lang="en-US" baseline="0" dirty="0"/>
              <a:t> country]. </a:t>
            </a:r>
          </a:p>
          <a:p>
            <a:pPr marL="0" lvl="0" indent="0">
              <a:buFont typeface="Arial" panose="020B0604020202020204" pitchFamily="34" charset="0"/>
              <a:buNone/>
            </a:pPr>
            <a:endParaRPr lang="en-US" baseline="0" dirty="0"/>
          </a:p>
          <a:p>
            <a:pPr marL="0" lvl="0" indent="0">
              <a:buFont typeface="Arial" panose="020B0604020202020204" pitchFamily="34" charset="0"/>
              <a:buNone/>
            </a:pPr>
            <a:r>
              <a:rPr lang="en-US" baseline="0" dirty="0"/>
              <a:t>However, this can be achieved at the POE level too, particularly at ground crossings, to communicate on surveillance, shared approaches to solving problems, and next steps for disease control.</a:t>
            </a:r>
          </a:p>
          <a:p>
            <a:pPr marL="0" lv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6895EC3E-5F7C-4026-BED3-E19168FBF3EC}" type="slidenum">
              <a:rPr lang="en-US" smtClean="0"/>
              <a:t>11</a:t>
            </a:fld>
            <a:endParaRPr lang="en-US" dirty="0"/>
          </a:p>
        </p:txBody>
      </p:sp>
    </p:spTree>
    <p:extLst>
      <p:ext uri="{BB962C8B-B14F-4D97-AF65-F5344CB8AC3E}">
        <p14:creationId xmlns:p14="http://schemas.microsoft.com/office/powerpoint/2010/main" val="14000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a:t>
            </a:r>
            <a:r>
              <a:rPr lang="en-US" baseline="0" dirty="0"/>
              <a:t> are probably most familiar with what we will cover next—the core capacities. </a:t>
            </a:r>
          </a:p>
          <a:p>
            <a:endParaRPr lang="en-US" baseline="0" dirty="0"/>
          </a:p>
          <a:p>
            <a:r>
              <a:rPr lang="en-US" baseline="0" dirty="0"/>
              <a:t>Please turn to IHR annex 1B.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3558099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core capacities are separated between things we should do at all times—every single day—and things we should do in more urgent situations.</a:t>
            </a:r>
          </a:p>
          <a:p>
            <a:endParaRPr lang="en-US" baseline="0" dirty="0"/>
          </a:p>
          <a:p>
            <a:r>
              <a:rPr lang="en-US" baseline="0" dirty="0"/>
              <a:t>Let’s start with at all times—</a:t>
            </a:r>
          </a:p>
          <a:p>
            <a:endParaRPr lang="en-US" baseline="0" dirty="0"/>
          </a:p>
          <a:p>
            <a:r>
              <a:rPr lang="en-US" baseline="0" dirty="0"/>
              <a:t>Provides access to medical care including diagnostic facilities, which we know as labs. Does it have to be at the POE? NO. It is often at the POE. NO. That is okay. As long as we can do a quick assessment at a POE and refer someone to a hospital or clinic that CAN run labs, we are fulfilling this capacity.</a:t>
            </a:r>
          </a:p>
          <a:p>
            <a:endParaRPr lang="en-US" baseline="0" dirty="0"/>
          </a:p>
          <a:p>
            <a:r>
              <a:rPr lang="en-US" baseline="0" dirty="0"/>
              <a:t>Next, provide equipment and personnel for the transport of travelers. This translates to an ambulance or other vehicle and driver. Again, notice the lack of the word “ambulance” in the IHR. This is purposeful.</a:t>
            </a:r>
          </a:p>
          <a:p>
            <a:endParaRPr lang="en-US" baseline="0" dirty="0"/>
          </a:p>
          <a:p>
            <a:r>
              <a:rPr lang="en-US" baseline="0" dirty="0"/>
              <a:t>Provide trained personnel to inspect conveyances—airplanes, ships, and buses at ground crossings. We do this at POE.</a:t>
            </a:r>
          </a:p>
          <a:p>
            <a:endParaRPr lang="en-US" baseline="0" dirty="0"/>
          </a:p>
          <a:p>
            <a:r>
              <a:rPr lang="en-US" baseline="0" dirty="0"/>
              <a:t>Make sure our water and food is safe—that’s something we should do each day at our POE. </a:t>
            </a:r>
          </a:p>
          <a:p>
            <a:endParaRPr lang="en-US" baseline="0" dirty="0"/>
          </a:p>
          <a:p>
            <a:r>
              <a:rPr lang="en-US" baseline="0" dirty="0"/>
              <a:t>Control our vectors at POE. What is a vector? </a:t>
            </a:r>
            <a:r>
              <a:rPr lang="en-US" i="1" baseline="0" dirty="0"/>
              <a:t>Ask audience and ask for volunteers.</a:t>
            </a:r>
          </a:p>
          <a:p>
            <a:endParaRPr lang="en-US" i="1" baseline="0" dirty="0"/>
          </a:p>
          <a:p>
            <a:r>
              <a:rPr lang="en-US" i="0" baseline="0" dirty="0"/>
              <a:t>The IHR defines “vector as an insect or other animal which normally transports an infectious agent that is a public health risk.” A mosquito is a vector. Mosquitos can spread dengue fever, and malaria. A rat is a vector. It can spread Lassa fever. We will talk about vector control on Thursday.</a:t>
            </a:r>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742260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Now let’s turn to the core capacities that are for emergencies. IHR defines this as for an emergency of international concern, but remember you at a POE cannot declare a PHEIC—only WHO can. Regardless, you should have tools available for a public health emergency or event at your POE. </a:t>
            </a:r>
          </a:p>
          <a:p>
            <a:endParaRPr lang="en-US" baseline="0" dirty="0"/>
          </a:p>
          <a:p>
            <a:r>
              <a:rPr lang="en-US" baseline="0" dirty="0"/>
              <a:t>One is having a PHERP. Have a plan! Start with simple SOPs at your POE showing step-by-step roles in identifying ill travelers, conducting risk assessments, and referring them to health care facilities. Build from there. We will talk about SOPs and PHERPs later in the training.</a:t>
            </a:r>
          </a:p>
          <a:p>
            <a:endParaRPr lang="en-US" baseline="0" dirty="0"/>
          </a:p>
          <a:p>
            <a:r>
              <a:rPr lang="en-US" baseline="0" dirty="0"/>
              <a:t>Have arrangements with medical facilities. What does that mean? It means knowing, at your POE, what hospital or clinic you are going to refer an ill traveler to if they are sick. Do you know which hospital that is? Does the HOSPITAL know that they are responsible? Is this formalized, or written down?</a:t>
            </a:r>
          </a:p>
          <a:p>
            <a:endParaRPr lang="en-US" baseline="0" dirty="0"/>
          </a:p>
          <a:p>
            <a:r>
              <a:rPr lang="en-US" baseline="0" dirty="0"/>
              <a:t>Next, provide appropriate space to interview ill travelers. This just means having a place to pull someone aside, apart from others as to not spread infection, to chat with them in private or conduct a quick medical assessment. This could be in a secondary screening area or a [POE health agency] office. At a ground crossing, it could even be under a tree away from others. </a:t>
            </a:r>
          </a:p>
          <a:p>
            <a:endParaRPr lang="en-US" baseline="0" dirty="0"/>
          </a:p>
          <a:p>
            <a:r>
              <a:rPr lang="en-US" baseline="0" dirty="0"/>
              <a:t>Provide for the assessment and quarantine of travelers—away from the POE. What does this mean? It means the IHR does not want you to keep an ill traveler at your POE for 2 days when you could have referred them to the hospital for better care.</a:t>
            </a:r>
          </a:p>
          <a:p>
            <a:endParaRPr lang="en-US" baseline="0" dirty="0"/>
          </a:p>
          <a:p>
            <a:r>
              <a:rPr lang="en-US" baseline="0" dirty="0"/>
              <a:t>To apply measures to </a:t>
            </a:r>
            <a:r>
              <a:rPr lang="en-US" baseline="0" dirty="0" err="1"/>
              <a:t>disinsect</a:t>
            </a:r>
            <a:r>
              <a:rPr lang="en-US" baseline="0" dirty="0"/>
              <a:t> or </a:t>
            </a:r>
            <a:r>
              <a:rPr lang="en-US" baseline="0" dirty="0" err="1"/>
              <a:t>derat</a:t>
            </a:r>
            <a:r>
              <a:rPr lang="en-US" baseline="0" dirty="0"/>
              <a:t> or decontaminate. This is important. When there are spills or public health issues, we need to have people clean it up using proper infection control procedures.</a:t>
            </a:r>
          </a:p>
          <a:p>
            <a:endParaRPr lang="en-US" baseline="0" dirty="0"/>
          </a:p>
          <a:p>
            <a:r>
              <a:rPr lang="en-US" baseline="0" dirty="0"/>
              <a:t>Apply entry and exit controls. What does this mean? It is simply entry and exit screening. We do not do this all the time because it is resource intensive. We only do it when we are told to by WHO or the Ministry of Health.</a:t>
            </a:r>
          </a:p>
          <a:p>
            <a:endParaRPr lang="en-US" baseline="0" dirty="0"/>
          </a:p>
          <a:p>
            <a:r>
              <a:rPr lang="en-US" baseline="0" dirty="0"/>
              <a:t>Lastly, provide access to equipment and PPE for the transfer of ill travelers. Note the IHR is specific about personal protection. We will talk about PPE tomorrow. </a:t>
            </a:r>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4052211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This is the</a:t>
            </a:r>
            <a:r>
              <a:rPr lang="en-US" sz="1100" baseline="0" dirty="0"/>
              <a:t> same 12 capacities, just said in an easier way.  Let’s go through them. </a:t>
            </a:r>
            <a:r>
              <a:rPr lang="en-US" sz="1100" i="1" baseline="0"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i="0" baseline="0" dirty="0"/>
              <a:t>Let’s go back to the term PHEIC, and again, the second half of this slide says for events that “may constitute” –you do not know. If there is a public health emergency you must be able to do what is on the right side of this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i="1" baseline="0" dirty="0"/>
              <a:t>If they ask about PHEIC:</a:t>
            </a:r>
            <a:endParaRPr lang="en-US" sz="1100" i="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r>
              <a:rPr lang="en-US" dirty="0"/>
              <a:t>The term PHEIC is defined in the IHR (2005) as “an extraordinary event which is determined, as provided in these Regulations: </a:t>
            </a:r>
          </a:p>
          <a:p>
            <a:pPr lvl="1"/>
            <a:r>
              <a:rPr lang="en-US" dirty="0"/>
              <a:t>to constitute a public health risk to other States through the international spread of disease; and</a:t>
            </a:r>
          </a:p>
          <a:p>
            <a:pPr lvl="1"/>
            <a:r>
              <a:rPr lang="en-US" dirty="0"/>
              <a:t>to potentially require a coordinated international response”. </a:t>
            </a:r>
          </a:p>
          <a:p>
            <a:pPr lvl="1"/>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Used for a situation that is serious, unusual or unexpected; carries implications for public health beyond the affected State’s national border; and may require immediate international action.</a:t>
            </a:r>
          </a:p>
          <a:p>
            <a:endParaRPr lang="en-US" sz="1100" dirty="0"/>
          </a:p>
        </p:txBody>
      </p:sp>
      <p:sp>
        <p:nvSpPr>
          <p:cNvPr id="4" name="Footer Placeholder 3"/>
          <p:cNvSpPr>
            <a:spLocks noGrp="1"/>
          </p:cNvSpPr>
          <p:nvPr>
            <p:ph type="ftr" sz="quarter" idx="10"/>
          </p:nvPr>
        </p:nvSpPr>
        <p:spPr/>
        <p:txBody>
          <a:bodyPr/>
          <a:lstStyle/>
          <a:p>
            <a:r>
              <a:rPr lang="en-US"/>
              <a:t>O:\04 Terrorism\Budget Analyst Resources\CIO REPORT CARD template.ppt</a:t>
            </a:r>
            <a:endParaRPr lang="en-US" dirty="0"/>
          </a:p>
        </p:txBody>
      </p:sp>
      <p:sp>
        <p:nvSpPr>
          <p:cNvPr id="5" name="Slide Number Placeholder 4"/>
          <p:cNvSpPr>
            <a:spLocks noGrp="1"/>
          </p:cNvSpPr>
          <p:nvPr>
            <p:ph type="sldNum" sz="quarter" idx="11"/>
          </p:nvPr>
        </p:nvSpPr>
        <p:spPr/>
        <p:txBody>
          <a:bodyPr/>
          <a:lstStyle/>
          <a:p>
            <a:fld id="{C07E28EE-846A-46AD-ABA6-918140F5049E}" type="slidenum">
              <a:rPr lang="en-US" smtClean="0"/>
              <a:pPr/>
              <a:t>15</a:t>
            </a:fld>
            <a:endParaRPr lang="en-US" dirty="0"/>
          </a:p>
        </p:txBody>
      </p:sp>
    </p:spTree>
    <p:extLst>
      <p:ext uri="{BB962C8B-B14F-4D97-AF65-F5344CB8AC3E}">
        <p14:creationId xmlns:p14="http://schemas.microsoft.com/office/powerpoint/2010/main" val="35509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end the</a:t>
            </a:r>
            <a:r>
              <a:rPr lang="en-US" baseline="0" dirty="0"/>
              <a:t> presentation with a quick introduction to the emergency management cycle and how we use it at POEs.</a:t>
            </a:r>
          </a:p>
          <a:p>
            <a:endParaRPr lang="en-US" baseline="0" dirty="0"/>
          </a:p>
          <a:p>
            <a:r>
              <a:rPr lang="en-US" baseline="0" dirty="0"/>
              <a:t>While we are not always in a state of response, we ARE always preparing for the next response.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2485612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There</a:t>
            </a:r>
            <a:r>
              <a:rPr lang="en-US" b="0" baseline="0" dirty="0"/>
              <a:t> are four phases to the cycle. You can see that the cycle never ends. This is purposeful. We must NEVER stop preparing and training.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It starts with p</a:t>
            </a:r>
            <a:r>
              <a:rPr lang="en-US" b="1" dirty="0"/>
              <a:t>reparedness</a:t>
            </a:r>
            <a:r>
              <a:rPr lang="en-US" b="1" baseline="0" dirty="0"/>
              <a:t> </a:t>
            </a:r>
            <a:r>
              <a:rPr lang="en-US" sz="1200" b="1" i="0" u="none" strike="noStrike" kern="1200" baseline="0" dirty="0">
                <a:solidFill>
                  <a:schemeClr val="tx1"/>
                </a:solidFill>
                <a:latin typeface="+mn-lt"/>
                <a:ea typeface="+mn-ea"/>
                <a:cs typeface="+mn-cs"/>
              </a:rPr>
              <a:t>activities, which include plans or preparations made to save lives and to help response operations. They take place before an event occurs. Can anyone give me an example of a preparedness activity? </a:t>
            </a:r>
            <a:endParaRPr lang="en-US" sz="1200" b="1"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kern="1200" baseline="0" dirty="0">
                <a:solidFill>
                  <a:schemeClr val="tx1"/>
                </a:solidFill>
                <a:latin typeface="+mn-lt"/>
                <a:ea typeface="+mn-ea"/>
                <a:cs typeface="+mn-cs"/>
              </a:rPr>
              <a:t>Ask participants to raise hands and provide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Examples of those activities include developing an PHERP, providing training in PPE usage and temperature screening, etc. MTP can be an example of this part of the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Response</a:t>
            </a:r>
            <a:r>
              <a:rPr lang="en-US" b="1" dirty="0"/>
              <a:t> </a:t>
            </a:r>
            <a:r>
              <a:rPr lang="en-US" b="0" dirty="0"/>
              <a:t>activities</a:t>
            </a:r>
            <a:r>
              <a:rPr lang="en-US" b="0" baseline="0" dirty="0"/>
              <a:t> include</a:t>
            </a:r>
            <a:r>
              <a:rPr lang="en-US" sz="1200" b="0" i="0" u="none" strike="noStrike" kern="1200" baseline="0" dirty="0">
                <a:solidFill>
                  <a:schemeClr val="tx1"/>
                </a:solidFill>
                <a:latin typeface="+mn-lt"/>
                <a:ea typeface="+mn-ea"/>
                <a:cs typeface="+mn-cs"/>
              </a:rPr>
              <a:t> actions taken to save lives in an emergency situation. What does this mean?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kern="1200" baseline="0" dirty="0">
                <a:solidFill>
                  <a:schemeClr val="tx1"/>
                </a:solidFill>
                <a:latin typeface="+mn-lt"/>
                <a:ea typeface="+mn-ea"/>
                <a:cs typeface="+mn-cs"/>
              </a:rPr>
              <a:t>Ask participants to raise hands and provide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Response is putting your preparedness plans into action, and occurs during an event. It is quickly conducting a risk assessment of a traveler, or referring them to a healthcare facility. It is quickly donning the right PPE for an emergency. It is exit and entry screening.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Recovery activities include actions taken to return to a normal or an even safer situation following an emergency. Can anyone provide an example of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kern="1200" baseline="0" dirty="0">
                <a:solidFill>
                  <a:schemeClr val="tx1"/>
                </a:solidFill>
                <a:latin typeface="+mn-lt"/>
                <a:ea typeface="+mn-ea"/>
                <a:cs typeface="+mn-cs"/>
              </a:rPr>
              <a:t>Ask participants to raise hands and provide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Recovery activities take place after an emergency. So an example of it would be de-activating your PHERP, or going back to routine operations after you use surge staffing. It could be going from conducting exit screening back to normal, routine visual surveillance.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Mitigation</a:t>
            </a:r>
            <a:r>
              <a:rPr lang="en-US" dirty="0"/>
              <a:t> activities center around preventing future emergencies</a:t>
            </a:r>
            <a:r>
              <a:rPr lang="en-US" baseline="0" dirty="0"/>
              <a:t> or minimizing their effects. </a:t>
            </a:r>
            <a:r>
              <a:rPr lang="en-US" sz="1200" b="0" i="0" u="none" strike="noStrike" kern="1200" baseline="0" dirty="0">
                <a:solidFill>
                  <a:schemeClr val="tx1"/>
                </a:solidFill>
                <a:latin typeface="+mn-lt"/>
                <a:ea typeface="+mn-ea"/>
                <a:cs typeface="+mn-cs"/>
              </a:rPr>
              <a:t>They include any activities that prevent an emergency, reduce the chance of an emergency happening, or reduce the damaging effects of unavoidable emergencies.  What does this mean?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kern="1200" baseline="0" dirty="0">
                <a:solidFill>
                  <a:schemeClr val="tx1"/>
                </a:solidFill>
                <a:latin typeface="+mn-lt"/>
                <a:ea typeface="+mn-ea"/>
                <a:cs typeface="+mn-cs"/>
              </a:rPr>
              <a:t>Ask participants to raise hands and provide answers.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Mitigation activities can take place before or after the event, or emergency. Let’s say that during an emergency you notice multiple breaches of PPE protocol usage. Staff are getting infected because they are not using PPE properly. A mitigation activity could be conducting training specific to PPE usage to prevent or mitigate something like this from happening again.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a:p>
        </p:txBody>
      </p:sp>
    </p:spTree>
    <p:extLst>
      <p:ext uri="{BB962C8B-B14F-4D97-AF65-F5344CB8AC3E}">
        <p14:creationId xmlns:p14="http://schemas.microsoft.com/office/powerpoint/2010/main" val="1628852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end the presentation let’s play</a:t>
            </a:r>
            <a:r>
              <a:rPr lang="en-US" baseline="0" dirty="0"/>
              <a:t> a game, which is just an informal quiz of what you’ve learned so far today, and I think you should pay good attention to this—some of these questions may appear on your post-test at the end of the day!</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22</a:t>
            </a:fld>
            <a:endParaRPr lang="en-US"/>
          </a:p>
        </p:txBody>
      </p:sp>
    </p:spTree>
    <p:extLst>
      <p:ext uri="{BB962C8B-B14F-4D97-AF65-F5344CB8AC3E}">
        <p14:creationId xmlns:p14="http://schemas.microsoft.com/office/powerpoint/2010/main" val="4034133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quickly explain how the game</a:t>
            </a:r>
            <a:r>
              <a:rPr lang="en-US" baseline="0" dirty="0"/>
              <a:t> works. Questions are ranked in difficulty. The easiest question is for 1000 fake dollars. The most difficult question is for 6000 fake dollars.</a:t>
            </a:r>
          </a:p>
          <a:p>
            <a:br>
              <a:rPr lang="en-US" baseline="0" dirty="0"/>
            </a:br>
            <a:r>
              <a:rPr lang="en-US" baseline="0" dirty="0"/>
              <a:t>We will give chocolates in lieu of dollars. Sorry! </a:t>
            </a:r>
          </a:p>
          <a:p>
            <a:endParaRPr lang="en-US" baseline="0" dirty="0"/>
          </a:p>
          <a:p>
            <a:r>
              <a:rPr lang="en-US" i="1" baseline="0" dirty="0"/>
              <a:t>Ask secondary facilitator to separate the participants into their three groups—the groups they will be part of for the rest of the training. Tell the participants that each group will have the opportunity to choose a question, and the group can confer for 30 seconds before giving an answer. You must not cheat. No one should shout the answer! No one should look at their reference materials! </a:t>
            </a:r>
          </a:p>
        </p:txBody>
      </p:sp>
      <p:sp>
        <p:nvSpPr>
          <p:cNvPr id="4" name="Slide Number Placeholder 3"/>
          <p:cNvSpPr>
            <a:spLocks noGrp="1"/>
          </p:cNvSpPr>
          <p:nvPr>
            <p:ph type="sldNum" sz="quarter" idx="10"/>
          </p:nvPr>
        </p:nvSpPr>
        <p:spPr/>
        <p:txBody>
          <a:bodyPr/>
          <a:lstStyle/>
          <a:p>
            <a:fld id="{712B78C0-3020-4A62-8BB6-53E6219B4317}" type="slidenum">
              <a:rPr lang="en-US" smtClean="0"/>
              <a:t>23</a:t>
            </a:fld>
            <a:endParaRPr lang="en-US"/>
          </a:p>
        </p:txBody>
      </p:sp>
    </p:spTree>
    <p:extLst>
      <p:ext uri="{BB962C8B-B14F-4D97-AF65-F5344CB8AC3E}">
        <p14:creationId xmlns:p14="http://schemas.microsoft.com/office/powerpoint/2010/main" val="1050375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are our learning objectives for the presentation. </a:t>
            </a:r>
          </a:p>
          <a:p>
            <a:endParaRPr lang="en-US" baseline="0" dirty="0"/>
          </a:p>
          <a:p>
            <a:r>
              <a:rPr lang="en-US" baseline="0" dirty="0"/>
              <a:t>For this presentation, it’s important for everyone to pull out their IHR books </a:t>
            </a:r>
            <a:r>
              <a:rPr lang="en-US" i="1" baseline="0" dirty="0"/>
              <a:t>(if available)</a:t>
            </a:r>
            <a:r>
              <a:rPr lang="en-US" baseline="0" dirty="0"/>
              <a:t>. We will be referencing certain sections of the IHR throughout the afternoon. </a:t>
            </a:r>
          </a:p>
          <a:p>
            <a:endParaRPr lang="en-US" baseline="0" dirty="0"/>
          </a:p>
          <a:p>
            <a:r>
              <a:rPr lang="en-US" i="1" dirty="0"/>
              <a:t>Read</a:t>
            </a:r>
            <a:r>
              <a:rPr lang="en-US" i="1" baseline="0" dirty="0"/>
              <a:t> through the learning objectives on the slide.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21125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i="1" dirty="0"/>
          </a:p>
          <a:p>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24</a:t>
            </a:fld>
            <a:endParaRPr lang="en-US"/>
          </a:p>
        </p:txBody>
      </p:sp>
    </p:spTree>
    <p:extLst>
      <p:ext uri="{BB962C8B-B14F-4D97-AF65-F5344CB8AC3E}">
        <p14:creationId xmlns:p14="http://schemas.microsoft.com/office/powerpoint/2010/main" val="3623104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25</a:t>
            </a:fld>
            <a:endParaRPr lang="en-US"/>
          </a:p>
        </p:txBody>
      </p:sp>
    </p:spTree>
    <p:extLst>
      <p:ext uri="{BB962C8B-B14F-4D97-AF65-F5344CB8AC3E}">
        <p14:creationId xmlns:p14="http://schemas.microsoft.com/office/powerpoint/2010/main" val="1806156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26</a:t>
            </a:fld>
            <a:endParaRPr lang="en-US"/>
          </a:p>
        </p:txBody>
      </p:sp>
    </p:spTree>
    <p:extLst>
      <p:ext uri="{BB962C8B-B14F-4D97-AF65-F5344CB8AC3E}">
        <p14:creationId xmlns:p14="http://schemas.microsoft.com/office/powerpoint/2010/main" val="4172943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27</a:t>
            </a:fld>
            <a:endParaRPr lang="en-US"/>
          </a:p>
        </p:txBody>
      </p:sp>
    </p:spTree>
    <p:extLst>
      <p:ext uri="{BB962C8B-B14F-4D97-AF65-F5344CB8AC3E}">
        <p14:creationId xmlns:p14="http://schemas.microsoft.com/office/powerpoint/2010/main" val="2640118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28</a:t>
            </a:fld>
            <a:endParaRPr lang="en-US"/>
          </a:p>
        </p:txBody>
      </p:sp>
    </p:spTree>
    <p:extLst>
      <p:ext uri="{BB962C8B-B14F-4D97-AF65-F5344CB8AC3E}">
        <p14:creationId xmlns:p14="http://schemas.microsoft.com/office/powerpoint/2010/main" val="4044796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Ask the question on the slide. Allow</a:t>
            </a:r>
            <a:r>
              <a:rPr lang="en-US" i="1" baseline="0" dirty="0"/>
              <a:t> the group to confer and count to 30 seconds.</a:t>
            </a:r>
          </a:p>
          <a:p>
            <a:endParaRPr lang="en-US" i="1" baseline="0" dirty="0"/>
          </a:p>
          <a:p>
            <a:r>
              <a:rPr lang="en-US" i="1" baseline="0" dirty="0"/>
              <a:t>At end of 30 seconds or when they have shared their answer, click one more time to reveal the answer. (Share the answer aloud). </a:t>
            </a:r>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29</a:t>
            </a:fld>
            <a:endParaRPr lang="en-US"/>
          </a:p>
        </p:txBody>
      </p:sp>
    </p:spTree>
    <p:extLst>
      <p:ext uri="{BB962C8B-B14F-4D97-AF65-F5344CB8AC3E}">
        <p14:creationId xmlns:p14="http://schemas.microsoft.com/office/powerpoint/2010/main" val="636305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in picture </a:t>
            </a:r>
            <a:r>
              <a:rPr lang="en-US"/>
              <a:t>of presenter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30</a:t>
            </a:fld>
            <a:endParaRPr lang="en-US"/>
          </a:p>
        </p:txBody>
      </p:sp>
    </p:spTree>
    <p:extLst>
      <p:ext uri="{BB962C8B-B14F-4D97-AF65-F5344CB8AC3E}">
        <p14:creationId xmlns:p14="http://schemas.microsoft.com/office/powerpoint/2010/main" val="1431162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While this presentation and this entire training will be only specific to points of entry, we need to know that the IHR covers much more than that. </a:t>
            </a:r>
          </a:p>
          <a:p>
            <a:pPr lvl="0"/>
            <a:r>
              <a:rPr lang="en-US" sz="1200" kern="1200" dirty="0">
                <a:solidFill>
                  <a:schemeClr val="tx1"/>
                </a:solidFill>
                <a:effectLst/>
                <a:latin typeface="+mn-lt"/>
                <a:ea typeface="+mn-ea"/>
                <a:cs typeface="+mn-cs"/>
              </a:rPr>
              <a:t>WHO originally adopted the IHR in in 1969 and it was last revised in 2005; it is mandatory for WHO member states, which are countries, to follow, and countries are bound to the terms of the</a:t>
            </a:r>
            <a:r>
              <a:rPr lang="en-US" sz="1200" kern="1200" baseline="0" dirty="0">
                <a:solidFill>
                  <a:schemeClr val="tx1"/>
                </a:solidFill>
                <a:effectLst/>
                <a:latin typeface="+mn-lt"/>
                <a:ea typeface="+mn-ea"/>
                <a:cs typeface="+mn-cs"/>
              </a:rPr>
              <a:t> IHR.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the slide says, the IHR’s purpose is to prevent, protect against, control, and provide a public health response to the international spread of disease in ways that area commensurate with and restricted to public health risks, which avoid unnecessary interference with international traffic and trade.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thought this infographic on the right of the slide was helpful. You can summarize IHR’s mandates to countries in four works: detect, assess, report, and respond.</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147269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 But now let’s get into the point of entry work! This is why we are here!</a:t>
            </a:r>
          </a:p>
          <a:p>
            <a:pPr lvl="0"/>
            <a:r>
              <a:rPr lang="en-US" sz="1200" kern="1200" dirty="0">
                <a:solidFill>
                  <a:schemeClr val="tx1"/>
                </a:solidFill>
                <a:effectLst/>
                <a:latin typeface="+mn-lt"/>
                <a:ea typeface="+mn-ea"/>
                <a:cs typeface="+mn-cs"/>
              </a:rPr>
              <a:t>Did you know that 27 of the 66 articles within the IHR are relevant to travelers and points of entry? This underscores the importance of your work. We’ll focus on the most relevant articles and all 12 of the core capacities today.</a:t>
            </a: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347562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WHO give us an overview of the POE specific work in IHR. </a:t>
            </a:r>
          </a:p>
          <a:p>
            <a:endParaRPr lang="en-US" dirty="0"/>
          </a:p>
          <a:p>
            <a:r>
              <a:rPr lang="en-US" dirty="0"/>
              <a:t>This</a:t>
            </a:r>
            <a:r>
              <a:rPr lang="en-US" baseline="0" dirty="0"/>
              <a:t> video was made before the 2014 West Africa Ebola outbreak but it is still relevant. It’s about 4 minutes long.</a:t>
            </a:r>
          </a:p>
          <a:p>
            <a:endParaRPr lang="en-US" baseline="0" dirty="0"/>
          </a:p>
          <a:p>
            <a:r>
              <a:rPr lang="en-US" i="1" baseline="0" dirty="0"/>
              <a:t>Ask person to play video.</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84401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a:t>
            </a:r>
            <a:r>
              <a:rPr lang="en-US" baseline="0" dirty="0"/>
              <a:t> we get to the core capacities, let’s turn our attention to the relevant IHR articles for us at POE. </a:t>
            </a:r>
          </a:p>
          <a:p>
            <a:endParaRPr lang="en-US" baseline="0" dirty="0"/>
          </a:p>
          <a:p>
            <a:r>
              <a:rPr lang="en-US" baseline="0" dirty="0"/>
              <a:t>What are they, and how do they apply to our work?</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9143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start with Article 19, which is labeled general obligations</a:t>
            </a:r>
            <a:r>
              <a:rPr lang="en-US" baseline="0" dirty="0"/>
              <a:t>.</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The core c</a:t>
            </a:r>
            <a:r>
              <a:rPr lang="en-US" dirty="0"/>
              <a:t>apacities</a:t>
            </a:r>
            <a:r>
              <a:rPr lang="en-US" baseline="0" dirty="0"/>
              <a:t> will be covered later but include the development of a PHERP, which is a Public Health Emergency Response Plan. Ideally each POE should have one of these.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Article 19 also wants us to identify competent authority. What is a competent authority? It is an authority—or an agency—responsible for the implementation and application of the IHR. Now, the IHR is huge. One competent authority cannot do it all. But for the POE section—what we are here for—the competent authority is you, [POE health agency]. It is your job.</a:t>
            </a:r>
          </a:p>
        </p:txBody>
      </p:sp>
      <p:sp>
        <p:nvSpPr>
          <p:cNvPr id="4" name="Slide Number Placeholder 3"/>
          <p:cNvSpPr>
            <a:spLocks noGrp="1"/>
          </p:cNvSpPr>
          <p:nvPr>
            <p:ph type="sldNum" sz="quarter" idx="10"/>
          </p:nvPr>
        </p:nvSpPr>
        <p:spPr/>
        <p:txBody>
          <a:bodyPr/>
          <a:lstStyle/>
          <a:p>
            <a:fld id="{6895EC3E-5F7C-4026-BED3-E19168FBF3EC}" type="slidenum">
              <a:rPr lang="en-US" smtClean="0"/>
              <a:t>7</a:t>
            </a:fld>
            <a:endParaRPr lang="en-US" dirty="0"/>
          </a:p>
        </p:txBody>
      </p:sp>
    </p:spTree>
    <p:extLst>
      <p:ext uri="{BB962C8B-B14F-4D97-AF65-F5344CB8AC3E}">
        <p14:creationId xmlns:p14="http://schemas.microsoft.com/office/powerpoint/2010/main" val="2867449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 Turn to IHR Article 23. This simply states that countries may require information on travelers about their whereabouts and health, for contact tracing or for other means.</a:t>
            </a:r>
          </a:p>
          <a:p>
            <a:r>
              <a:rPr lang="en-US" sz="1200" kern="1200" dirty="0">
                <a:solidFill>
                  <a:schemeClr val="tx1"/>
                </a:solidFill>
                <a:effectLst/>
                <a:latin typeface="+mn-lt"/>
                <a:ea typeface="+mn-ea"/>
                <a:cs typeface="+mn-cs"/>
              </a:rPr>
              <a:t>This also gives permission to conduct other health measures—as we need to and as necessary---to help prevent the spread of disease.</a:t>
            </a:r>
            <a:endParaRPr lang="en-US" dirty="0"/>
          </a:p>
        </p:txBody>
      </p:sp>
      <p:sp>
        <p:nvSpPr>
          <p:cNvPr id="4" name="Slide Number Placeholder 3"/>
          <p:cNvSpPr>
            <a:spLocks noGrp="1"/>
          </p:cNvSpPr>
          <p:nvPr>
            <p:ph type="sldNum" sz="quarter" idx="10"/>
          </p:nvPr>
        </p:nvSpPr>
        <p:spPr/>
        <p:txBody>
          <a:bodyPr/>
          <a:lstStyle/>
          <a:p>
            <a:fld id="{6895EC3E-5F7C-4026-BED3-E19168FBF3EC}" type="slidenum">
              <a:rPr lang="en-US" smtClean="0"/>
              <a:t>8</a:t>
            </a:fld>
            <a:endParaRPr lang="en-US" dirty="0"/>
          </a:p>
        </p:txBody>
      </p:sp>
    </p:spTree>
    <p:extLst>
      <p:ext uri="{BB962C8B-B14F-4D97-AF65-F5344CB8AC3E}">
        <p14:creationId xmlns:p14="http://schemas.microsoft.com/office/powerpoint/2010/main" val="341745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move on to Article 24.</a:t>
            </a:r>
            <a:r>
              <a:rPr lang="en-US" baseline="0" dirty="0"/>
              <a:t> This is just an FYI for you as the audience is airline pilots and the airline industry. But it is important to know that the IHR requires information from them, too.</a:t>
            </a:r>
          </a:p>
          <a:p>
            <a:br>
              <a:rPr lang="en-US" baseline="0" dirty="0"/>
            </a:br>
            <a:r>
              <a:rPr lang="en-US" baseline="0" dirty="0"/>
              <a:t>Pilots and aircraft have to comply to with health measures, and they have to report ill travelers to a POE and the health authority. </a:t>
            </a:r>
            <a:endParaRPr lang="en-US" dirty="0"/>
          </a:p>
          <a:p>
            <a:endParaRPr lang="en-US" dirty="0"/>
          </a:p>
        </p:txBody>
      </p:sp>
      <p:sp>
        <p:nvSpPr>
          <p:cNvPr id="4" name="Slide Number Placeholder 3"/>
          <p:cNvSpPr>
            <a:spLocks noGrp="1"/>
          </p:cNvSpPr>
          <p:nvPr>
            <p:ph type="sldNum" sz="quarter" idx="10"/>
          </p:nvPr>
        </p:nvSpPr>
        <p:spPr/>
        <p:txBody>
          <a:bodyPr/>
          <a:lstStyle/>
          <a:p>
            <a:fld id="{6895EC3E-5F7C-4026-BED3-E19168FBF3EC}" type="slidenum">
              <a:rPr lang="en-US" smtClean="0"/>
              <a:t>9</a:t>
            </a:fld>
            <a:endParaRPr lang="en-US" dirty="0"/>
          </a:p>
        </p:txBody>
      </p:sp>
    </p:spTree>
    <p:extLst>
      <p:ext uri="{BB962C8B-B14F-4D97-AF65-F5344CB8AC3E}">
        <p14:creationId xmlns:p14="http://schemas.microsoft.com/office/powerpoint/2010/main" val="1933198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l1cah8zIt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The International Health Regulations and Emergency Management</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300489" cy="706964"/>
          </a:xfrm>
        </p:spPr>
        <p:txBody>
          <a:bodyPr/>
          <a:lstStyle/>
          <a:p>
            <a:r>
              <a:rPr lang="en-US" sz="3200" dirty="0"/>
              <a:t>Travelers under Public Health Observation(Article 30)</a:t>
            </a:r>
          </a:p>
        </p:txBody>
      </p:sp>
      <p:sp>
        <p:nvSpPr>
          <p:cNvPr id="3" name="Content Placeholder 2"/>
          <p:cNvSpPr>
            <a:spLocks noGrp="1"/>
          </p:cNvSpPr>
          <p:nvPr>
            <p:ph idx="1"/>
          </p:nvPr>
        </p:nvSpPr>
        <p:spPr>
          <a:xfrm>
            <a:off x="517281" y="2519279"/>
            <a:ext cx="5483469" cy="3416300"/>
          </a:xfrm>
        </p:spPr>
        <p:txBody>
          <a:bodyPr/>
          <a:lstStyle/>
          <a:p>
            <a:r>
              <a:rPr lang="en-US" dirty="0"/>
              <a:t>Determination of public health risk</a:t>
            </a:r>
          </a:p>
          <a:p>
            <a:r>
              <a:rPr lang="en-US" dirty="0"/>
              <a:t>Continuation of international voyage</a:t>
            </a:r>
          </a:p>
          <a:p>
            <a:r>
              <a:rPr lang="en-US" dirty="0"/>
              <a:t>Notification to competent authority of traveler’s final destination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870" y="1201152"/>
            <a:ext cx="5231130" cy="5287683"/>
          </a:xfrm>
          <a:prstGeom prst="rect">
            <a:avLst/>
          </a:prstGeom>
        </p:spPr>
      </p:pic>
      <p:sp>
        <p:nvSpPr>
          <p:cNvPr id="5" name="Oval 4"/>
          <p:cNvSpPr/>
          <p:nvPr/>
        </p:nvSpPr>
        <p:spPr>
          <a:xfrm>
            <a:off x="7283699" y="4981072"/>
            <a:ext cx="2066041" cy="8181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10</a:t>
            </a:fld>
            <a:endParaRPr lang="en-US" dirty="0"/>
          </a:p>
        </p:txBody>
      </p:sp>
      <p:sp>
        <p:nvSpPr>
          <p:cNvPr id="7" name="TextBox 6"/>
          <p:cNvSpPr txBox="1"/>
          <p:nvPr/>
        </p:nvSpPr>
        <p:spPr>
          <a:xfrm>
            <a:off x="9238815" y="4589039"/>
            <a:ext cx="2842260" cy="646331"/>
          </a:xfrm>
          <a:prstGeom prst="rect">
            <a:avLst/>
          </a:prstGeom>
          <a:noFill/>
        </p:spPr>
        <p:txBody>
          <a:bodyPr wrap="square" rtlCol="0">
            <a:spAutoFit/>
          </a:bodyPr>
          <a:lstStyle/>
          <a:p>
            <a:pPr algn="ctr"/>
            <a:r>
              <a:rPr lang="en-US" sz="1200" dirty="0"/>
              <a:t>Partial [</a:t>
            </a:r>
            <a:r>
              <a:rPr lang="en-US" sz="1200" dirty="0">
                <a:solidFill>
                  <a:srgbClr val="FF0000"/>
                </a:solidFill>
              </a:rPr>
              <a:t>example</a:t>
            </a:r>
            <a:r>
              <a:rPr lang="en-US" sz="1200" dirty="0"/>
              <a:t>]</a:t>
            </a:r>
            <a:r>
              <a:rPr lang="en-US" sz="1200" dirty="0">
                <a:solidFill>
                  <a:srgbClr val="FF0000"/>
                </a:solidFill>
              </a:rPr>
              <a:t> </a:t>
            </a:r>
            <a:r>
              <a:rPr lang="en-US" sz="1200" dirty="0"/>
              <a:t>job aid of routine detection and response to ill traveler </a:t>
            </a:r>
          </a:p>
        </p:txBody>
      </p:sp>
    </p:spTree>
    <p:extLst>
      <p:ext uri="{BB962C8B-B14F-4D97-AF65-F5344CB8AC3E}">
        <p14:creationId xmlns:p14="http://schemas.microsoft.com/office/powerpoint/2010/main" val="445802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and Assistance</a:t>
            </a:r>
            <a:br>
              <a:rPr lang="en-US" dirty="0"/>
            </a:br>
            <a:r>
              <a:rPr lang="en-US" sz="3200" dirty="0"/>
              <a:t>(Article 44)</a:t>
            </a:r>
            <a:endParaRPr lang="en-US" dirty="0"/>
          </a:p>
        </p:txBody>
      </p:sp>
      <p:sp>
        <p:nvSpPr>
          <p:cNvPr id="3" name="Content Placeholder 2"/>
          <p:cNvSpPr>
            <a:spLocks noGrp="1"/>
          </p:cNvSpPr>
          <p:nvPr>
            <p:ph idx="1"/>
          </p:nvPr>
        </p:nvSpPr>
        <p:spPr>
          <a:xfrm>
            <a:off x="457123" y="2459121"/>
            <a:ext cx="8761412" cy="3416300"/>
          </a:xfrm>
        </p:spPr>
        <p:txBody>
          <a:bodyPr/>
          <a:lstStyle/>
          <a:p>
            <a:r>
              <a:rPr lang="en-US" dirty="0"/>
              <a:t>Collaboration with other State Parties</a:t>
            </a:r>
          </a:p>
          <a:p>
            <a:pPr lvl="1"/>
            <a:r>
              <a:rPr lang="en-US" dirty="0"/>
              <a:t>Detection, assessment, and response</a:t>
            </a:r>
          </a:p>
          <a:p>
            <a:pPr lvl="1"/>
            <a:r>
              <a:rPr lang="en-US" dirty="0"/>
              <a:t>Technical cooperation and logistical support</a:t>
            </a:r>
          </a:p>
          <a:p>
            <a:pPr lvl="1"/>
            <a:r>
              <a:rPr lang="en-US" dirty="0"/>
              <a:t>Bilateral/regional networks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Rectangle 4"/>
          <p:cNvSpPr/>
          <p:nvPr/>
        </p:nvSpPr>
        <p:spPr>
          <a:xfrm>
            <a:off x="6952891" y="2967487"/>
            <a:ext cx="4796286" cy="27777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44350" y="3756174"/>
            <a:ext cx="3413367" cy="1200329"/>
          </a:xfrm>
          <a:prstGeom prst="rect">
            <a:avLst/>
          </a:prstGeom>
        </p:spPr>
        <p:txBody>
          <a:bodyPr wrap="square">
            <a:spAutoFit/>
          </a:bodyPr>
          <a:lstStyle/>
          <a:p>
            <a:pPr algn="ctr"/>
            <a:r>
              <a:rPr lang="en-US" dirty="0">
                <a:solidFill>
                  <a:srgbClr val="FF0000"/>
                </a:solidFill>
              </a:rPr>
              <a:t>Consider addition country-specific photo of ground crossing and cross-border communication </a:t>
            </a:r>
          </a:p>
        </p:txBody>
      </p:sp>
    </p:spTree>
    <p:extLst>
      <p:ext uri="{BB962C8B-B14F-4D97-AF65-F5344CB8AC3E}">
        <p14:creationId xmlns:p14="http://schemas.microsoft.com/office/powerpoint/2010/main" val="1572992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Core Capacities</a:t>
            </a:r>
          </a:p>
        </p:txBody>
      </p:sp>
      <p:sp>
        <p:nvSpPr>
          <p:cNvPr id="3" name="Text Placeholder 2"/>
          <p:cNvSpPr>
            <a:spLocks noGrp="1"/>
          </p:cNvSpPr>
          <p:nvPr>
            <p:ph type="body" idx="1"/>
          </p:nvPr>
        </p:nvSpPr>
        <p:spPr/>
        <p:txBody>
          <a:bodyPr/>
          <a:lstStyle/>
          <a:p>
            <a:r>
              <a:rPr lang="en-US" dirty="0"/>
              <a:t>For points of entry</a:t>
            </a:r>
          </a:p>
          <a:p>
            <a:endParaRPr lang="en-US" dirty="0"/>
          </a:p>
          <a:p>
            <a:r>
              <a:rPr lang="en-US" dirty="0"/>
              <a:t>IHR Annex 1B</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38058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 the Core Capacities: </a:t>
            </a:r>
            <a:br>
              <a:rPr lang="en-US" dirty="0"/>
            </a:br>
            <a:r>
              <a:rPr lang="en-US" dirty="0"/>
              <a:t>At All Times…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11330440"/>
              </p:ext>
            </p:extLst>
          </p:nvPr>
        </p:nvGraphicFramePr>
        <p:xfrm>
          <a:off x="276339" y="2413773"/>
          <a:ext cx="11454450" cy="3144748"/>
        </p:xfrm>
        <a:graphic>
          <a:graphicData uri="http://schemas.openxmlformats.org/drawingml/2006/table">
            <a:tbl>
              <a:tblPr firstRow="1" firstCol="1" bandRow="1"/>
              <a:tblGrid>
                <a:gridCol w="11454450">
                  <a:extLst>
                    <a:ext uri="{9D8B030D-6E8A-4147-A177-3AD203B41FA5}">
                      <a16:colId xmlns:a16="http://schemas.microsoft.com/office/drawing/2014/main" val="20000"/>
                    </a:ext>
                  </a:extLst>
                </a:gridCol>
              </a:tblGrid>
              <a:tr h="292555">
                <a:tc>
                  <a:txBody>
                    <a:bodyPr/>
                    <a:lstStyle/>
                    <a:p>
                      <a:pPr marL="0" marR="0" algn="ctr">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Core Capacity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a16="http://schemas.microsoft.com/office/drawing/2014/main" val="10000"/>
                  </a:ext>
                </a:extLst>
              </a:tr>
              <a:tr h="292555">
                <a:tc>
                  <a:txBody>
                    <a:bodyPr/>
                    <a:lstStyle/>
                    <a:p>
                      <a:pPr marL="0" marR="0">
                        <a:lnSpc>
                          <a:spcPct val="115000"/>
                        </a:lnSpc>
                        <a:spcBef>
                          <a:spcPts val="0"/>
                        </a:spcBef>
                        <a:spcAft>
                          <a:spcPts val="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At all times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a16="http://schemas.microsoft.com/office/drawing/2014/main" val="10001"/>
                  </a:ext>
                </a:extLst>
              </a:tr>
              <a:tr h="603379">
                <a:tc>
                  <a:txBody>
                    <a:bodyPr/>
                    <a:lstStyle/>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Provide access to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US" sz="1800" dirty="0">
                          <a:effectLst/>
                          <a:latin typeface="Calibri" panose="020F0502020204030204" pitchFamily="34" charset="0"/>
                          <a:ea typeface="Calibri" panose="020F0502020204030204" pitchFamily="34" charset="0"/>
                          <a:cs typeface="Times New Roman" panose="02020603050405020304" pitchFamily="18" charset="0"/>
                        </a:rPr>
                        <a:t>) an appropriate medical service including diagnostic facilities located so as to allow the prompt assessment and care of ill travelers, (ii) and adequate staff, equipment, and premises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6857">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Provide access to equipment and personnel for the transport of ill travelers to an appropriate medical facility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83143"/>
                  </a:ext>
                </a:extLst>
              </a:tr>
              <a:tr h="356857">
                <a:tc>
                  <a:txBody>
                    <a:bodyPr/>
                    <a:lstStyle/>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Provide</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trained personnel for the inspection of conveyances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8801059"/>
                  </a:ext>
                </a:extLst>
              </a:tr>
              <a:tr h="914203">
                <a:tc>
                  <a:txBody>
                    <a:bodyPr/>
                    <a:lstStyle/>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Ensure</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a safe environment for travelers using POE facilities, including potable water supplies, eating establishments, flight catering facilities, public washrooms, appropriate solid and liquid waste disposal services and other potential risk areas, by conducting inspection programs, as appropriate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2555">
                <a:tc>
                  <a:txBody>
                    <a:bodyPr/>
                    <a:lstStyle/>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provide as far as</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practicable a program and trained personnel for the control of vectors and reservoirs in and near POE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876653"/>
                  </a:ext>
                </a:extLst>
              </a:tr>
            </a:tbl>
          </a:graphicData>
        </a:graphic>
      </p:graphicFrame>
    </p:spTree>
    <p:extLst>
      <p:ext uri="{BB962C8B-B14F-4D97-AF65-F5344CB8AC3E}">
        <p14:creationId xmlns:p14="http://schemas.microsoft.com/office/powerpoint/2010/main" val="2842131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88" y="679572"/>
            <a:ext cx="10190746" cy="706964"/>
          </a:xfrm>
        </p:spPr>
        <p:txBody>
          <a:bodyPr/>
          <a:lstStyle/>
          <a:p>
            <a:r>
              <a:rPr lang="en-US" dirty="0"/>
              <a:t>Remember the Core Capacities: For Responding to Emergencies…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019785027"/>
              </p:ext>
            </p:extLst>
          </p:nvPr>
        </p:nvGraphicFramePr>
        <p:xfrm>
          <a:off x="286042" y="2237964"/>
          <a:ext cx="11143959" cy="3846634"/>
        </p:xfrm>
        <a:graphic>
          <a:graphicData uri="http://schemas.openxmlformats.org/drawingml/2006/table">
            <a:tbl>
              <a:tblPr firstRow="1" firstCol="1" bandRow="1"/>
              <a:tblGrid>
                <a:gridCol w="11143959">
                  <a:extLst>
                    <a:ext uri="{9D8B030D-6E8A-4147-A177-3AD203B41FA5}">
                      <a16:colId xmlns:a16="http://schemas.microsoft.com/office/drawing/2014/main" val="20000"/>
                    </a:ext>
                  </a:extLst>
                </a:gridCol>
              </a:tblGrid>
              <a:tr h="256575">
                <a:tc>
                  <a:txBody>
                    <a:bodyPr/>
                    <a:lstStyle/>
                    <a:p>
                      <a:pPr marL="0" marR="0" algn="ctr">
                        <a:lnSpc>
                          <a:spcPct val="115000"/>
                        </a:lnSpc>
                        <a:spcBef>
                          <a:spcPts val="0"/>
                        </a:spcBef>
                        <a:spcAft>
                          <a:spcPts val="0"/>
                        </a:spcAft>
                      </a:pPr>
                      <a:r>
                        <a:rPr lang="en-US" sz="1600" b="1" dirty="0">
                          <a:effectLst/>
                          <a:latin typeface="Calibri" panose="020F0502020204030204" pitchFamily="34" charset="0"/>
                          <a:ea typeface="Calibri" panose="020F0502020204030204" pitchFamily="34" charset="0"/>
                          <a:cs typeface="Times New Roman" panose="02020603050405020304" pitchFamily="18" charset="0"/>
                        </a:rPr>
                        <a:t>Core Capacity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a16="http://schemas.microsoft.com/office/drawing/2014/main" val="10000"/>
                  </a:ext>
                </a:extLst>
              </a:tr>
              <a:tr h="256575">
                <a:tc>
                  <a:txBody>
                    <a:bodyPr/>
                    <a:lstStyle/>
                    <a:p>
                      <a:pPr marL="0" marR="0">
                        <a:lnSpc>
                          <a:spcPct val="115000"/>
                        </a:lnSpc>
                        <a:spcBef>
                          <a:spcPts val="0"/>
                        </a:spcBef>
                        <a:spcAft>
                          <a:spcPts val="0"/>
                        </a:spcAft>
                      </a:pPr>
                      <a:r>
                        <a:rPr lang="en-US" sz="1600" b="1" dirty="0">
                          <a:effectLst/>
                          <a:latin typeface="Calibri" panose="020F0502020204030204" pitchFamily="34" charset="0"/>
                          <a:ea typeface="Calibri" panose="020F0502020204030204" pitchFamily="34" charset="0"/>
                          <a:cs typeface="Times New Roman" panose="02020603050405020304" pitchFamily="18" charset="0"/>
                        </a:rPr>
                        <a:t>Response to a potential public</a:t>
                      </a:r>
                      <a:r>
                        <a:rPr lang="en-US" sz="1600" b="1" baseline="0" dirty="0">
                          <a:effectLst/>
                          <a:latin typeface="Calibri" panose="020F0502020204030204" pitchFamily="34" charset="0"/>
                          <a:ea typeface="Calibri" panose="020F0502020204030204" pitchFamily="34" charset="0"/>
                          <a:cs typeface="Times New Roman" panose="02020603050405020304" pitchFamily="18" charset="0"/>
                        </a:rPr>
                        <a:t> health emergency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a16="http://schemas.microsoft.com/office/drawing/2014/main" val="10001"/>
                  </a:ext>
                </a:extLst>
              </a:tr>
              <a:tr h="801828">
                <a:tc>
                  <a:txBody>
                    <a:bodyPr/>
                    <a:lstStyle/>
                    <a:p>
                      <a:pPr marL="0" marR="0">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Provide appropriate public health emergency response by establishing and maintaining a public health emergency response plan, including the nomination of a coordinator and contact points for relevant point of entry, public health, and other agencies and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9202">
                <a:tc>
                  <a:txBody>
                    <a:bodyPr/>
                    <a:lstStyle/>
                    <a:p>
                      <a:pPr marL="0" marR="0">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Provide assessment of and care for affected travelers (or animals) by establishing arrangements with local medical (and veterinary) facilities for their isolation, treatment, and other support services that may be required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6575">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Provide appropriate space, separate from other travelers, to interview suspect or affected persons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3306">
                <a:tc>
                  <a:txBody>
                    <a:bodyPr/>
                    <a:lstStyle/>
                    <a:p>
                      <a:pPr marL="0" marR="0">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Provide for the assessment and, if required, quarantine of suspect travelers, preferably in facilities away from the port of entry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29202">
                <a:tc>
                  <a:txBody>
                    <a:bodyPr/>
                    <a:lstStyle/>
                    <a:p>
                      <a:pPr marL="0" marR="0">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To apply recommended</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measures to </a:t>
                      </a:r>
                      <a:r>
                        <a:rPr lang="en-US" sz="1600" baseline="0" dirty="0" err="1">
                          <a:effectLst/>
                          <a:latin typeface="Calibri" panose="020F0502020204030204" pitchFamily="34" charset="0"/>
                          <a:ea typeface="Calibri" panose="020F0502020204030204" pitchFamily="34" charset="0"/>
                          <a:cs typeface="Times New Roman" panose="02020603050405020304" pitchFamily="18" charset="0"/>
                        </a:rPr>
                        <a:t>disinsect</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a:t>
                      </a:r>
                      <a:r>
                        <a:rPr lang="en-US" sz="1600" baseline="0" dirty="0" err="1">
                          <a:effectLst/>
                          <a:latin typeface="Calibri" panose="020F0502020204030204" pitchFamily="34" charset="0"/>
                          <a:ea typeface="Calibri" panose="020F0502020204030204" pitchFamily="34" charset="0"/>
                          <a:cs typeface="Times New Roman" panose="02020603050405020304" pitchFamily="18" charset="0"/>
                        </a:rPr>
                        <a:t>derat</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disinfect, decontaminate, or otherwise treat baggage, cargo, containers, conveyances, goods, or postal parcels including, when appropriate, at locations specifically designated and equipped for this purpose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4545379"/>
                  </a:ext>
                </a:extLst>
              </a:tr>
              <a:tr h="256575">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Apply entry or exit controls for arriving and departing travelers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29202">
                <a:tc>
                  <a:txBody>
                    <a:bodyPr/>
                    <a:lstStyle/>
                    <a:p>
                      <a:pPr marL="0" marR="0">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Provide access to specially designated equipment, and to trained personnel with appropriate personal protection, for the transfer of travelers who may carry infection or contamination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49463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3834" y="2131344"/>
            <a:ext cx="5915240" cy="4234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347" y="2145481"/>
            <a:ext cx="5534527" cy="422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The 12 Core Capacities for IHR implementation at POE</a:t>
            </a:r>
          </a:p>
        </p:txBody>
      </p:sp>
      <p:sp>
        <p:nvSpPr>
          <p:cNvPr id="4" name="TextBox 3"/>
          <p:cNvSpPr txBox="1"/>
          <p:nvPr/>
        </p:nvSpPr>
        <p:spPr>
          <a:xfrm>
            <a:off x="1130889" y="6457888"/>
            <a:ext cx="3347357" cy="276999"/>
          </a:xfrm>
          <a:prstGeom prst="rect">
            <a:avLst/>
          </a:prstGeom>
          <a:noFill/>
        </p:spPr>
        <p:txBody>
          <a:bodyPr wrap="square" rtlCol="0">
            <a:spAutoFit/>
          </a:bodyPr>
          <a:lstStyle/>
          <a:p>
            <a:pPr algn="ctr"/>
            <a:r>
              <a:rPr lang="en-US" sz="1200" dirty="0"/>
              <a:t>At all times (routine)</a:t>
            </a:r>
          </a:p>
        </p:txBody>
      </p:sp>
      <p:sp>
        <p:nvSpPr>
          <p:cNvPr id="9" name="TextBox 8"/>
          <p:cNvSpPr txBox="1"/>
          <p:nvPr/>
        </p:nvSpPr>
        <p:spPr>
          <a:xfrm>
            <a:off x="6026614" y="6365556"/>
            <a:ext cx="6166757" cy="461665"/>
          </a:xfrm>
          <a:prstGeom prst="rect">
            <a:avLst/>
          </a:prstGeom>
          <a:noFill/>
        </p:spPr>
        <p:txBody>
          <a:bodyPr wrap="square" rtlCol="0">
            <a:spAutoFit/>
          </a:bodyPr>
          <a:lstStyle/>
          <a:p>
            <a:pPr algn="ctr"/>
            <a:r>
              <a:rPr lang="en-US" sz="1200" dirty="0"/>
              <a:t>For events that may constitute a public health </a:t>
            </a:r>
            <a:br>
              <a:rPr lang="en-US" sz="1200" dirty="0"/>
            </a:br>
            <a:r>
              <a:rPr lang="en-US" sz="1200" dirty="0"/>
              <a:t>emergency of international concern</a:t>
            </a:r>
          </a:p>
        </p:txBody>
      </p:sp>
      <p:sp>
        <p:nvSpPr>
          <p:cNvPr id="5" name="Slide Number Placeholder 4"/>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082747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Emergency Management Cycle</a:t>
            </a:r>
          </a:p>
        </p:txBody>
      </p:sp>
      <p:sp>
        <p:nvSpPr>
          <p:cNvPr id="3" name="Text Placeholder 2"/>
          <p:cNvSpPr>
            <a:spLocks noGrp="1"/>
          </p:cNvSpPr>
          <p:nvPr>
            <p:ph type="body" idx="1"/>
          </p:nvPr>
        </p:nvSpPr>
        <p:spPr/>
        <p:txBody>
          <a:bodyPr/>
          <a:lstStyle/>
          <a:p>
            <a:r>
              <a:rPr lang="en-US" dirty="0"/>
              <a:t>And its application at points of entry</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008184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Phases of the Emergency Management Cycle</a:t>
            </a:r>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661737" y="2598821"/>
            <a:ext cx="3752740" cy="2510352"/>
          </a:xfrm>
        </p:spPr>
      </p:pic>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
        <p:nvSpPr>
          <p:cNvPr id="6" name="Content Placeholder 2"/>
          <p:cNvSpPr txBox="1">
            <a:spLocks/>
          </p:cNvSpPr>
          <p:nvPr/>
        </p:nvSpPr>
        <p:spPr>
          <a:xfrm>
            <a:off x="6015790" y="2527538"/>
            <a:ext cx="6400800"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Preparedness</a:t>
            </a:r>
            <a:r>
              <a:rPr lang="en-US" dirty="0"/>
              <a:t>: Preparing to handle an emergency</a:t>
            </a:r>
          </a:p>
          <a:p>
            <a:r>
              <a:rPr lang="en-US" b="1" dirty="0"/>
              <a:t>Response</a:t>
            </a:r>
            <a:r>
              <a:rPr lang="en-US" dirty="0"/>
              <a:t>: Responding safely to an emergency</a:t>
            </a:r>
            <a:endParaRPr lang="en-US" b="1" dirty="0"/>
          </a:p>
          <a:p>
            <a:r>
              <a:rPr lang="en-US" b="1" dirty="0"/>
              <a:t>Recovery</a:t>
            </a:r>
            <a:r>
              <a:rPr lang="en-US" dirty="0"/>
              <a:t>: Recovering from an emergency</a:t>
            </a:r>
          </a:p>
          <a:p>
            <a:r>
              <a:rPr lang="en-US" b="1" dirty="0"/>
              <a:t>Mitigation</a:t>
            </a:r>
            <a:r>
              <a:rPr lang="en-US" dirty="0"/>
              <a:t>: Preventing future emergencies or minimizing their effects</a:t>
            </a:r>
          </a:p>
          <a:p>
            <a:endParaRPr lang="en-US" dirty="0"/>
          </a:p>
        </p:txBody>
      </p:sp>
      <p:sp>
        <p:nvSpPr>
          <p:cNvPr id="7" name="5-Point Star 6"/>
          <p:cNvSpPr/>
          <p:nvPr/>
        </p:nvSpPr>
        <p:spPr>
          <a:xfrm>
            <a:off x="3573379" y="3585411"/>
            <a:ext cx="445168" cy="445168"/>
          </a:xfrm>
          <a:prstGeom prst="star5">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950150" y="3679994"/>
            <a:ext cx="843322" cy="338554"/>
          </a:xfrm>
          <a:prstGeom prst="rect">
            <a:avLst/>
          </a:prstGeom>
          <a:noFill/>
        </p:spPr>
        <p:txBody>
          <a:bodyPr wrap="square" rtlCol="0">
            <a:spAutoFit/>
          </a:bodyPr>
          <a:lstStyle/>
          <a:p>
            <a:r>
              <a:rPr lang="en-US" sz="1600" b="1" dirty="0"/>
              <a:t>Event</a:t>
            </a:r>
            <a:endParaRPr lang="en-US" b="1" dirty="0"/>
          </a:p>
        </p:txBody>
      </p:sp>
    </p:spTree>
    <p:extLst>
      <p:ext uri="{BB962C8B-B14F-4D97-AF65-F5344CB8AC3E}">
        <p14:creationId xmlns:p14="http://schemas.microsoft.com/office/powerpoint/2010/main" val="2393380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51DB7-415A-40C8-B0BE-9C51533E0372}"/>
              </a:ext>
            </a:extLst>
          </p:cNvPr>
          <p:cNvSpPr>
            <a:spLocks noGrp="1"/>
          </p:cNvSpPr>
          <p:nvPr>
            <p:ph type="title"/>
          </p:nvPr>
        </p:nvSpPr>
        <p:spPr/>
        <p:txBody>
          <a:bodyPr/>
          <a:lstStyle/>
          <a:p>
            <a:r>
              <a:rPr lang="en-US" dirty="0"/>
              <a:t>Examples of Preparatory Activities</a:t>
            </a:r>
            <a:endParaRPr lang="en-GB" dirty="0"/>
          </a:p>
        </p:txBody>
      </p:sp>
      <p:sp>
        <p:nvSpPr>
          <p:cNvPr id="3" name="Content Placeholder 2">
            <a:extLst>
              <a:ext uri="{FF2B5EF4-FFF2-40B4-BE49-F238E27FC236}">
                <a16:creationId xmlns:a16="http://schemas.microsoft.com/office/drawing/2014/main" id="{52C810F6-D523-4255-9073-467FA4C42433}"/>
              </a:ext>
            </a:extLst>
          </p:cNvPr>
          <p:cNvSpPr>
            <a:spLocks noGrp="1"/>
          </p:cNvSpPr>
          <p:nvPr>
            <p:ph idx="1"/>
          </p:nvPr>
        </p:nvSpPr>
        <p:spPr/>
        <p:txBody>
          <a:bodyPr>
            <a:normAutofit/>
          </a:bodyPr>
          <a:lstStyle/>
          <a:p>
            <a:r>
              <a:rPr lang="en-US" sz="2600" dirty="0">
                <a:solidFill>
                  <a:schemeClr val="tx1"/>
                </a:solidFill>
              </a:rPr>
              <a:t>Developing an PHERP</a:t>
            </a:r>
          </a:p>
          <a:p>
            <a:r>
              <a:rPr lang="en-US" sz="2600" dirty="0">
                <a:solidFill>
                  <a:schemeClr val="tx1"/>
                </a:solidFill>
              </a:rPr>
              <a:t>Providing training in PPE usage and temperature screening</a:t>
            </a:r>
            <a:endParaRPr lang="en-GB" sz="2600" dirty="0"/>
          </a:p>
        </p:txBody>
      </p:sp>
      <p:sp>
        <p:nvSpPr>
          <p:cNvPr id="4" name="Slide Number Placeholder 3">
            <a:extLst>
              <a:ext uri="{FF2B5EF4-FFF2-40B4-BE49-F238E27FC236}">
                <a16:creationId xmlns:a16="http://schemas.microsoft.com/office/drawing/2014/main" id="{45480A96-F9CF-4C37-ACA1-B42361CDD631}"/>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273164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0E906-8909-4085-AA85-578D9AFE4934}"/>
              </a:ext>
            </a:extLst>
          </p:cNvPr>
          <p:cNvSpPr>
            <a:spLocks noGrp="1"/>
          </p:cNvSpPr>
          <p:nvPr>
            <p:ph type="title"/>
          </p:nvPr>
        </p:nvSpPr>
        <p:spPr/>
        <p:txBody>
          <a:bodyPr/>
          <a:lstStyle/>
          <a:p>
            <a:r>
              <a:rPr lang="en-US" dirty="0"/>
              <a:t>Examples of Response Activities</a:t>
            </a:r>
            <a:endParaRPr lang="en-GB" dirty="0"/>
          </a:p>
        </p:txBody>
      </p:sp>
      <p:sp>
        <p:nvSpPr>
          <p:cNvPr id="3" name="Content Placeholder 2">
            <a:extLst>
              <a:ext uri="{FF2B5EF4-FFF2-40B4-BE49-F238E27FC236}">
                <a16:creationId xmlns:a16="http://schemas.microsoft.com/office/drawing/2014/main" id="{DB6D77BF-508D-42FD-9641-12C983635696}"/>
              </a:ext>
            </a:extLst>
          </p:cNvPr>
          <p:cNvSpPr>
            <a:spLocks noGrp="1"/>
          </p:cNvSpPr>
          <p:nvPr>
            <p:ph idx="1"/>
          </p:nvPr>
        </p:nvSpPr>
        <p:spPr/>
        <p:txBody>
          <a:bodyPr>
            <a:normAutofit fontScale="92500"/>
          </a:bodyPr>
          <a:lstStyle/>
          <a:p>
            <a:r>
              <a:rPr lang="en-US" sz="2800" dirty="0">
                <a:solidFill>
                  <a:schemeClr val="tx1"/>
                </a:solidFill>
              </a:rPr>
              <a:t>Response is putting your preparedness plans into action, when an event occurs and during an event</a:t>
            </a:r>
          </a:p>
          <a:p>
            <a:r>
              <a:rPr lang="en-US" sz="2800" dirty="0">
                <a:solidFill>
                  <a:schemeClr val="tx1"/>
                </a:solidFill>
              </a:rPr>
              <a:t>Quickly conducting a risk assessment of a traveler</a:t>
            </a:r>
          </a:p>
          <a:p>
            <a:r>
              <a:rPr lang="en-US" sz="2800" dirty="0">
                <a:solidFill>
                  <a:schemeClr val="tx1"/>
                </a:solidFill>
              </a:rPr>
              <a:t>Referring them to a healthcare facility </a:t>
            </a:r>
          </a:p>
          <a:p>
            <a:r>
              <a:rPr lang="en-US" sz="2800" dirty="0">
                <a:solidFill>
                  <a:schemeClr val="tx1"/>
                </a:solidFill>
              </a:rPr>
              <a:t>Donning the right PPE for an emergency</a:t>
            </a:r>
          </a:p>
          <a:p>
            <a:r>
              <a:rPr lang="en-US" sz="2800" dirty="0">
                <a:solidFill>
                  <a:schemeClr val="tx1"/>
                </a:solidFill>
              </a:rPr>
              <a:t>Exit and entry screening at POE</a:t>
            </a:r>
            <a:endParaRPr lang="en-GB" sz="2800" dirty="0"/>
          </a:p>
        </p:txBody>
      </p:sp>
      <p:sp>
        <p:nvSpPr>
          <p:cNvPr id="4" name="Slide Number Placeholder 3">
            <a:extLst>
              <a:ext uri="{FF2B5EF4-FFF2-40B4-BE49-F238E27FC236}">
                <a16:creationId xmlns:a16="http://schemas.microsoft.com/office/drawing/2014/main" id="{3F298082-E68F-490A-B969-8B21A08414DC}"/>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998514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923691" y="2603500"/>
            <a:ext cx="5936219" cy="3416300"/>
          </a:xfrm>
        </p:spPr>
        <p:txBody>
          <a:bodyPr>
            <a:normAutofit/>
          </a:bodyPr>
          <a:lstStyle/>
          <a:p>
            <a:pPr lvl="0"/>
            <a:r>
              <a:rPr lang="en-US" dirty="0"/>
              <a:t>Explain the purpose and background of the IHR</a:t>
            </a:r>
          </a:p>
          <a:p>
            <a:pPr lvl="0"/>
            <a:r>
              <a:rPr lang="en-US" dirty="0"/>
              <a:t>Learn the IHR articles that pertain to POE and the core capacities at POE</a:t>
            </a:r>
          </a:p>
          <a:p>
            <a:pPr lvl="0"/>
            <a:r>
              <a:rPr lang="en-US" dirty="0"/>
              <a:t>Discuss how the IHR relate to our work</a:t>
            </a:r>
          </a:p>
          <a:p>
            <a:pPr lvl="0"/>
            <a:r>
              <a:rPr lang="en-US" dirty="0"/>
              <a:t>Learn how different POE implement the core capacities</a:t>
            </a:r>
          </a:p>
          <a:p>
            <a:pPr lvl="0"/>
            <a:r>
              <a:rPr lang="en-US" dirty="0"/>
              <a:t>Introduce the emergency management cycle and share how it relates to our work</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110" y="1994788"/>
            <a:ext cx="2698637" cy="3904695"/>
          </a:xfrm>
          <a:prstGeom prst="rect">
            <a:avLst/>
          </a:prstGeom>
        </p:spPr>
      </p:pic>
    </p:spTree>
    <p:extLst>
      <p:ext uri="{BB962C8B-B14F-4D97-AF65-F5344CB8AC3E}">
        <p14:creationId xmlns:p14="http://schemas.microsoft.com/office/powerpoint/2010/main"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9EA60-CCF8-40E2-97FC-A4A8F0ABFAA3}"/>
              </a:ext>
            </a:extLst>
          </p:cNvPr>
          <p:cNvSpPr>
            <a:spLocks noGrp="1"/>
          </p:cNvSpPr>
          <p:nvPr>
            <p:ph type="title"/>
          </p:nvPr>
        </p:nvSpPr>
        <p:spPr/>
        <p:txBody>
          <a:bodyPr/>
          <a:lstStyle/>
          <a:p>
            <a:r>
              <a:rPr lang="en-US" dirty="0"/>
              <a:t>Examples of Recovery Activities</a:t>
            </a:r>
            <a:endParaRPr lang="en-GB" dirty="0"/>
          </a:p>
        </p:txBody>
      </p:sp>
      <p:sp>
        <p:nvSpPr>
          <p:cNvPr id="3" name="Content Placeholder 2">
            <a:extLst>
              <a:ext uri="{FF2B5EF4-FFF2-40B4-BE49-F238E27FC236}">
                <a16:creationId xmlns:a16="http://schemas.microsoft.com/office/drawing/2014/main" id="{8B770B9F-1CA6-454F-A69B-6EE3D18F2EF3}"/>
              </a:ext>
            </a:extLst>
          </p:cNvPr>
          <p:cNvSpPr>
            <a:spLocks noGrp="1"/>
          </p:cNvSpPr>
          <p:nvPr>
            <p:ph idx="1"/>
          </p:nvPr>
        </p:nvSpPr>
        <p:spPr/>
        <p:txBody>
          <a:bodyPr>
            <a:normAutofit fontScale="92500"/>
          </a:bodyPr>
          <a:lstStyle/>
          <a:p>
            <a:r>
              <a:rPr lang="en-US" sz="2800" dirty="0">
                <a:solidFill>
                  <a:schemeClr val="tx1"/>
                </a:solidFill>
              </a:rPr>
              <a:t>Recovery activities take place after an emergency</a:t>
            </a:r>
          </a:p>
          <a:p>
            <a:r>
              <a:rPr lang="en-US" sz="2800" dirty="0">
                <a:solidFill>
                  <a:schemeClr val="tx1"/>
                </a:solidFill>
              </a:rPr>
              <a:t>An example of it would be de-activating your PHERP</a:t>
            </a:r>
          </a:p>
          <a:p>
            <a:r>
              <a:rPr lang="en-US" sz="2800" dirty="0">
                <a:solidFill>
                  <a:schemeClr val="tx1"/>
                </a:solidFill>
              </a:rPr>
              <a:t>Going back to routine operations after you use surge staffing</a:t>
            </a:r>
          </a:p>
          <a:p>
            <a:r>
              <a:rPr lang="en-US" sz="2800" dirty="0">
                <a:solidFill>
                  <a:schemeClr val="tx1"/>
                </a:solidFill>
              </a:rPr>
              <a:t>Going from conducting exit screening back to normal, routine visual surveillance</a:t>
            </a:r>
            <a:endParaRPr lang="en-GB" sz="2800" dirty="0"/>
          </a:p>
        </p:txBody>
      </p:sp>
      <p:sp>
        <p:nvSpPr>
          <p:cNvPr id="4" name="Slide Number Placeholder 3">
            <a:extLst>
              <a:ext uri="{FF2B5EF4-FFF2-40B4-BE49-F238E27FC236}">
                <a16:creationId xmlns:a16="http://schemas.microsoft.com/office/drawing/2014/main" id="{8431A226-A371-4B90-9666-C13C307F0838}"/>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139859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3E94D-09B4-4FA5-BB3B-4F36A9293FE8}"/>
              </a:ext>
            </a:extLst>
          </p:cNvPr>
          <p:cNvSpPr>
            <a:spLocks noGrp="1"/>
          </p:cNvSpPr>
          <p:nvPr>
            <p:ph type="title"/>
          </p:nvPr>
        </p:nvSpPr>
        <p:spPr/>
        <p:txBody>
          <a:bodyPr/>
          <a:lstStyle/>
          <a:p>
            <a:r>
              <a:rPr lang="en-US" dirty="0"/>
              <a:t>Example of Mitigation Activities</a:t>
            </a:r>
            <a:endParaRPr lang="en-GB" dirty="0"/>
          </a:p>
        </p:txBody>
      </p:sp>
      <p:sp>
        <p:nvSpPr>
          <p:cNvPr id="3" name="Content Placeholder 2">
            <a:extLst>
              <a:ext uri="{FF2B5EF4-FFF2-40B4-BE49-F238E27FC236}">
                <a16:creationId xmlns:a16="http://schemas.microsoft.com/office/drawing/2014/main" id="{8AE463A4-7789-4A5E-9804-888B22F13B23}"/>
              </a:ext>
            </a:extLst>
          </p:cNvPr>
          <p:cNvSpPr>
            <a:spLocks noGrp="1"/>
          </p:cNvSpPr>
          <p:nvPr>
            <p:ph idx="1"/>
          </p:nvPr>
        </p:nvSpPr>
        <p:spPr/>
        <p:txBody>
          <a:bodyPr>
            <a:normAutofit/>
          </a:bodyPr>
          <a:lstStyle/>
          <a:p>
            <a:r>
              <a:rPr lang="en-US" sz="2600" dirty="0">
                <a:solidFill>
                  <a:schemeClr val="tx1"/>
                </a:solidFill>
              </a:rPr>
              <a:t>Mitigation activities can take place before or after the event, or emergency </a:t>
            </a:r>
          </a:p>
          <a:p>
            <a:r>
              <a:rPr lang="en-US" sz="2600" dirty="0">
                <a:solidFill>
                  <a:schemeClr val="tx1"/>
                </a:solidFill>
              </a:rPr>
              <a:t>Reviewing the breaches of PPE protocol usage during emergency to reduce exposure risk</a:t>
            </a:r>
          </a:p>
          <a:p>
            <a:r>
              <a:rPr lang="en-US" sz="2600" dirty="0">
                <a:solidFill>
                  <a:schemeClr val="tx1"/>
                </a:solidFill>
              </a:rPr>
              <a:t>Conducting training specific to PPE usage to prevent or mitigate excessive risk resulting from wrong usage</a:t>
            </a:r>
          </a:p>
          <a:p>
            <a:endParaRPr lang="en-GB" sz="2600" dirty="0"/>
          </a:p>
        </p:txBody>
      </p:sp>
      <p:sp>
        <p:nvSpPr>
          <p:cNvPr id="4" name="Slide Number Placeholder 3">
            <a:extLst>
              <a:ext uri="{FF2B5EF4-FFF2-40B4-BE49-F238E27FC236}">
                <a16:creationId xmlns:a16="http://schemas.microsoft.com/office/drawing/2014/main" id="{9061DE4B-03DC-4D1E-B45D-B25E6F80F453}"/>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2070919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188" y="3741821"/>
            <a:ext cx="6731728" cy="2867975"/>
          </a:xfrm>
        </p:spPr>
        <p:txBody>
          <a:bodyPr/>
          <a:lstStyle/>
          <a:p>
            <a:r>
              <a:rPr lang="en-US" sz="3600" dirty="0"/>
              <a:t>Game: IHR and </a:t>
            </a:r>
            <a:br>
              <a:rPr lang="en-US" sz="3600" dirty="0"/>
            </a:br>
            <a:r>
              <a:rPr lang="en-US" sz="3600" dirty="0"/>
              <a:t>Emergency Management  Quiz!</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5" name="Text Placeholder 4"/>
          <p:cNvSpPr>
            <a:spLocks noGrp="1"/>
          </p:cNvSpPr>
          <p:nvPr>
            <p:ph type="body" idx="1"/>
          </p:nvPr>
        </p:nvSpPr>
        <p:spPr/>
        <p:txBody>
          <a:bodyPr/>
          <a:lstStyle/>
          <a:p>
            <a:r>
              <a:rPr lang="en-US" dirty="0"/>
              <a:t>An informal test of your knowledge so far…</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3070" y="1153910"/>
            <a:ext cx="1320563" cy="1910741"/>
          </a:xfrm>
          <a:prstGeom prst="rect">
            <a:avLst/>
          </a:prstGeom>
        </p:spPr>
      </p:pic>
      <p:pic>
        <p:nvPicPr>
          <p:cNvPr id="9"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55172" y="1313608"/>
            <a:ext cx="2378913" cy="1591346"/>
          </a:xfrm>
          <a:prstGeom prst="rect">
            <a:avLst/>
          </a:prstGeom>
        </p:spPr>
      </p:pic>
    </p:spTree>
    <p:extLst>
      <p:ext uri="{BB962C8B-B14F-4D97-AF65-F5344CB8AC3E}">
        <p14:creationId xmlns:p14="http://schemas.microsoft.com/office/powerpoint/2010/main" val="132379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Quiz questions – ranked in difficulty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
        <p:nvSpPr>
          <p:cNvPr id="7" name="Rounded Rectangle 6"/>
          <p:cNvSpPr/>
          <p:nvPr/>
        </p:nvSpPr>
        <p:spPr>
          <a:xfrm>
            <a:off x="4812631" y="3090001"/>
            <a:ext cx="1756612" cy="44183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$2000</a:t>
            </a:r>
          </a:p>
        </p:txBody>
      </p:sp>
      <p:sp>
        <p:nvSpPr>
          <p:cNvPr id="8" name="Rounded Rectangle 7"/>
          <p:cNvSpPr/>
          <p:nvPr/>
        </p:nvSpPr>
        <p:spPr>
          <a:xfrm>
            <a:off x="4812631" y="3644271"/>
            <a:ext cx="1756612" cy="47209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$3000</a:t>
            </a:r>
          </a:p>
        </p:txBody>
      </p:sp>
      <p:sp>
        <p:nvSpPr>
          <p:cNvPr id="9" name="Rounded Rectangle 8"/>
          <p:cNvSpPr/>
          <p:nvPr/>
        </p:nvSpPr>
        <p:spPr>
          <a:xfrm>
            <a:off x="4812631" y="4228803"/>
            <a:ext cx="1756612" cy="515725"/>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$4000</a:t>
            </a:r>
          </a:p>
        </p:txBody>
      </p:sp>
      <p:sp>
        <p:nvSpPr>
          <p:cNvPr id="10" name="Rounded Rectangle 9"/>
          <p:cNvSpPr/>
          <p:nvPr/>
        </p:nvSpPr>
        <p:spPr>
          <a:xfrm>
            <a:off x="4812631" y="4859184"/>
            <a:ext cx="1756612" cy="48919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$5000</a:t>
            </a:r>
          </a:p>
        </p:txBody>
      </p:sp>
      <p:sp>
        <p:nvSpPr>
          <p:cNvPr id="11" name="Rounded Rectangle 10"/>
          <p:cNvSpPr/>
          <p:nvPr/>
        </p:nvSpPr>
        <p:spPr>
          <a:xfrm>
            <a:off x="4812631" y="2590579"/>
            <a:ext cx="1756612" cy="41141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$1000</a:t>
            </a:r>
          </a:p>
        </p:txBody>
      </p:sp>
      <p:sp>
        <p:nvSpPr>
          <p:cNvPr id="12" name="Rounded Rectangle 11"/>
          <p:cNvSpPr/>
          <p:nvPr/>
        </p:nvSpPr>
        <p:spPr>
          <a:xfrm>
            <a:off x="4812631" y="5463033"/>
            <a:ext cx="1756612" cy="523699"/>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$6000</a:t>
            </a:r>
          </a:p>
        </p:txBody>
      </p:sp>
    </p:spTree>
    <p:extLst>
      <p:ext uri="{BB962C8B-B14F-4D97-AF65-F5344CB8AC3E}">
        <p14:creationId xmlns:p14="http://schemas.microsoft.com/office/powerpoint/2010/main" val="3421010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$1000 </a:t>
            </a:r>
          </a:p>
        </p:txBody>
      </p:sp>
      <p:sp>
        <p:nvSpPr>
          <p:cNvPr id="3" name="Content Placeholder 2"/>
          <p:cNvSpPr>
            <a:spLocks noGrp="1"/>
          </p:cNvSpPr>
          <p:nvPr>
            <p:ph idx="1"/>
          </p:nvPr>
        </p:nvSpPr>
        <p:spPr>
          <a:xfrm>
            <a:off x="1154955" y="2603500"/>
            <a:ext cx="8761412" cy="861595"/>
          </a:xfrm>
        </p:spPr>
        <p:txBody>
          <a:bodyPr/>
          <a:lstStyle/>
          <a:p>
            <a:r>
              <a:rPr lang="en-US" dirty="0"/>
              <a:t>What year were the IHR originally adopted OR What year were the IHR most recently revised?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5" name="Content Placeholder 2"/>
          <p:cNvSpPr txBox="1">
            <a:spLocks/>
          </p:cNvSpPr>
          <p:nvPr/>
        </p:nvSpPr>
        <p:spPr>
          <a:xfrm>
            <a:off x="1154953" y="3650248"/>
            <a:ext cx="8761412" cy="41642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1969; 2005</a:t>
            </a:r>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2491" y="2289836"/>
            <a:ext cx="1887825" cy="2013680"/>
          </a:xfrm>
          <a:prstGeom prst="rect">
            <a:avLst/>
          </a:prstGeom>
        </p:spPr>
      </p:pic>
    </p:spTree>
    <p:extLst>
      <p:ext uri="{BB962C8B-B14F-4D97-AF65-F5344CB8AC3E}">
        <p14:creationId xmlns:p14="http://schemas.microsoft.com/office/powerpoint/2010/main" val="25852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$2000 </a:t>
            </a:r>
          </a:p>
        </p:txBody>
      </p:sp>
      <p:sp>
        <p:nvSpPr>
          <p:cNvPr id="3" name="Content Placeholder 2"/>
          <p:cNvSpPr>
            <a:spLocks noGrp="1"/>
          </p:cNvSpPr>
          <p:nvPr>
            <p:ph idx="1"/>
          </p:nvPr>
        </p:nvSpPr>
        <p:spPr>
          <a:xfrm>
            <a:off x="1154955" y="2603500"/>
            <a:ext cx="8761412" cy="753311"/>
          </a:xfrm>
        </p:spPr>
        <p:txBody>
          <a:bodyPr/>
          <a:lstStyle/>
          <a:p>
            <a:r>
              <a:rPr lang="en-US" dirty="0"/>
              <a:t>What are the four phases of the emergency management cycle?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5" name="Content Placeholder 2"/>
          <p:cNvSpPr txBox="1">
            <a:spLocks/>
          </p:cNvSpPr>
          <p:nvPr/>
        </p:nvSpPr>
        <p:spPr>
          <a:xfrm>
            <a:off x="1154953" y="3526368"/>
            <a:ext cx="8761412" cy="7533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Preparedness, Response, Recovery, Mitigation</a:t>
            </a:r>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2491" y="2289836"/>
            <a:ext cx="1887825" cy="2013680"/>
          </a:xfrm>
          <a:prstGeom prst="rect">
            <a:avLst/>
          </a:prstGeom>
        </p:spPr>
      </p:pic>
      <p:pic>
        <p:nvPicPr>
          <p:cNvPr id="7"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46874" y="4406874"/>
            <a:ext cx="2378913" cy="1591346"/>
          </a:xfrm>
          <a:prstGeom prst="rect">
            <a:avLst/>
          </a:prstGeom>
        </p:spPr>
      </p:pic>
    </p:spTree>
    <p:extLst>
      <p:ext uri="{BB962C8B-B14F-4D97-AF65-F5344CB8AC3E}">
        <p14:creationId xmlns:p14="http://schemas.microsoft.com/office/powerpoint/2010/main" val="346602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$3000 </a:t>
            </a:r>
          </a:p>
        </p:txBody>
      </p:sp>
      <p:sp>
        <p:nvSpPr>
          <p:cNvPr id="3" name="Content Placeholder 2"/>
          <p:cNvSpPr>
            <a:spLocks noGrp="1"/>
          </p:cNvSpPr>
          <p:nvPr>
            <p:ph idx="1"/>
          </p:nvPr>
        </p:nvSpPr>
        <p:spPr>
          <a:xfrm>
            <a:off x="1154955" y="2603500"/>
            <a:ext cx="8761412" cy="416426"/>
          </a:xfrm>
        </p:spPr>
        <p:txBody>
          <a:bodyPr/>
          <a:lstStyle/>
          <a:p>
            <a:r>
              <a:rPr lang="en-US" dirty="0"/>
              <a:t>What is the purpose of the IHR?</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To prevent, protect against, control, and provide a public health response to the international spread of disease in ways that are commensurate with and restricted to public health risks, and which avoid unnecessary interference with international traffic and trade</a:t>
            </a:r>
          </a:p>
          <a:p>
            <a:pPr marL="0" indent="0">
              <a:buNone/>
            </a:pPr>
            <a:endParaRPr lang="en-US" dirty="0"/>
          </a:p>
        </p:txBody>
      </p:sp>
      <p:pic>
        <p:nvPicPr>
          <p:cNvPr id="7" name="Picture 6"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3814" y="2362209"/>
            <a:ext cx="1887825" cy="2013680"/>
          </a:xfrm>
          <a:prstGeom prst="rect">
            <a:avLst/>
          </a:prstGeom>
        </p:spPr>
      </p:pic>
    </p:spTree>
    <p:extLst>
      <p:ext uri="{BB962C8B-B14F-4D97-AF65-F5344CB8AC3E}">
        <p14:creationId xmlns:p14="http://schemas.microsoft.com/office/powerpoint/2010/main" val="56584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$4000 </a:t>
            </a:r>
          </a:p>
        </p:txBody>
      </p:sp>
      <p:sp>
        <p:nvSpPr>
          <p:cNvPr id="3" name="Content Placeholder 2"/>
          <p:cNvSpPr>
            <a:spLocks noGrp="1"/>
          </p:cNvSpPr>
          <p:nvPr>
            <p:ph idx="1"/>
          </p:nvPr>
        </p:nvSpPr>
        <p:spPr/>
        <p:txBody>
          <a:bodyPr/>
          <a:lstStyle/>
          <a:p>
            <a:r>
              <a:rPr lang="en-US" dirty="0"/>
              <a:t>Who is the competent authority to implement the IHR at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27</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[POE health agency] (or their designee)</a:t>
            </a:r>
          </a:p>
          <a:p>
            <a:pPr marL="0" indent="0">
              <a:buNone/>
            </a:pP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val="300682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$5000 </a:t>
            </a:r>
          </a:p>
        </p:txBody>
      </p:sp>
      <p:sp>
        <p:nvSpPr>
          <p:cNvPr id="3" name="Content Placeholder 2"/>
          <p:cNvSpPr>
            <a:spLocks noGrp="1"/>
          </p:cNvSpPr>
          <p:nvPr>
            <p:ph idx="1"/>
          </p:nvPr>
        </p:nvSpPr>
        <p:spPr>
          <a:xfrm>
            <a:off x="421029" y="2302711"/>
            <a:ext cx="8761412" cy="452521"/>
          </a:xfrm>
        </p:spPr>
        <p:txBody>
          <a:bodyPr/>
          <a:lstStyle/>
          <a:p>
            <a:r>
              <a:rPr lang="en-US" dirty="0"/>
              <a:t>Describe one POE core capacity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28</a:t>
            </a:fld>
            <a:endParaRPr lang="en-US" dirty="0"/>
          </a:p>
        </p:txBody>
      </p:sp>
      <p:sp>
        <p:nvSpPr>
          <p:cNvPr id="6" name="Content Placeholder 2"/>
          <p:cNvSpPr txBox="1">
            <a:spLocks/>
          </p:cNvSpPr>
          <p:nvPr/>
        </p:nvSpPr>
        <p:spPr>
          <a:xfrm>
            <a:off x="421028" y="2851484"/>
            <a:ext cx="11333825" cy="360174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1400" dirty="0">
                <a:latin typeface="+mj-lt"/>
              </a:rPr>
              <a:t>Assessment and medical care, staff and equipment</a:t>
            </a:r>
          </a:p>
          <a:p>
            <a:r>
              <a:rPr lang="en-US" sz="1400" dirty="0">
                <a:latin typeface="+mj-lt"/>
                <a:ea typeface="Calibri" panose="020F0502020204030204" pitchFamily="34" charset="0"/>
                <a:cs typeface="Times New Roman" panose="02020603050405020304" pitchFamily="18" charset="0"/>
              </a:rPr>
              <a:t>Trained staff and program for vector control</a:t>
            </a:r>
          </a:p>
          <a:p>
            <a:r>
              <a:rPr lang="en-US" sz="1400" dirty="0">
                <a:latin typeface="+mj-lt"/>
                <a:ea typeface="Calibri" panose="020F0502020204030204" pitchFamily="34" charset="0"/>
                <a:cs typeface="Times New Roman" panose="02020603050405020304" pitchFamily="18" charset="0"/>
              </a:rPr>
              <a:t>Ensure safe environment: water, food, waste, washrooms, and other potential risk areas/inspection programs</a:t>
            </a:r>
          </a:p>
          <a:p>
            <a:r>
              <a:rPr lang="en-US" sz="1400" dirty="0">
                <a:latin typeface="+mj-lt"/>
                <a:ea typeface="Calibri" panose="020F0502020204030204" pitchFamily="34" charset="0"/>
                <a:cs typeface="Times New Roman" panose="02020603050405020304" pitchFamily="18" charset="0"/>
              </a:rPr>
              <a:t>Trained personnel for the inspection of conveyances</a:t>
            </a:r>
          </a:p>
          <a:p>
            <a:r>
              <a:rPr lang="en-US" sz="1400" dirty="0">
                <a:latin typeface="+mj-lt"/>
                <a:ea typeface="Calibri" panose="020F0502020204030204" pitchFamily="34" charset="0"/>
                <a:cs typeface="Times New Roman" panose="02020603050405020304" pitchFamily="18" charset="0"/>
              </a:rPr>
              <a:t>Equipment and personnel for the transport of ill travelers</a:t>
            </a:r>
          </a:p>
          <a:p>
            <a:r>
              <a:rPr lang="en-US" sz="1400" dirty="0">
                <a:latin typeface="+mj-lt"/>
                <a:ea typeface="Calibri" panose="020F0502020204030204" pitchFamily="34" charset="0"/>
                <a:cs typeface="Times New Roman" panose="02020603050405020304" pitchFamily="18" charset="0"/>
              </a:rPr>
              <a:t>Develop public health emergency contingency plan</a:t>
            </a:r>
          </a:p>
          <a:p>
            <a:r>
              <a:rPr lang="en-US" sz="1400" dirty="0">
                <a:latin typeface="+mj-lt"/>
                <a:ea typeface="Calibri" panose="020F0502020204030204" pitchFamily="34" charset="0"/>
                <a:cs typeface="Times New Roman" panose="02020603050405020304" pitchFamily="18" charset="0"/>
              </a:rPr>
              <a:t>Provide access to required equipment, personnel with protection gear for transfer of travelers with infection/contamination</a:t>
            </a:r>
          </a:p>
          <a:p>
            <a:r>
              <a:rPr lang="en-US" sz="1400" dirty="0">
                <a:latin typeface="+mj-lt"/>
                <a:ea typeface="Calibri" panose="020F0502020204030204" pitchFamily="34" charset="0"/>
                <a:cs typeface="Times New Roman" panose="02020603050405020304" pitchFamily="18" charset="0"/>
              </a:rPr>
              <a:t>To apply entry and exit controls for departing and arriving travelers</a:t>
            </a:r>
          </a:p>
          <a:p>
            <a:r>
              <a:rPr lang="en-US" sz="1400" dirty="0">
                <a:latin typeface="+mj-lt"/>
                <a:ea typeface="Calibri" panose="020F0502020204030204" pitchFamily="34" charset="0"/>
                <a:cs typeface="Times New Roman" panose="02020603050405020304" pitchFamily="18" charset="0"/>
              </a:rPr>
              <a:t>To apply recommended measures to </a:t>
            </a:r>
            <a:r>
              <a:rPr lang="en-US" sz="1400" dirty="0" err="1">
                <a:latin typeface="+mj-lt"/>
                <a:ea typeface="Calibri" panose="020F0502020204030204" pitchFamily="34" charset="0"/>
                <a:cs typeface="Times New Roman" panose="02020603050405020304" pitchFamily="18" charset="0"/>
              </a:rPr>
              <a:t>disinsect</a:t>
            </a:r>
            <a:r>
              <a:rPr lang="en-US" sz="1400" dirty="0">
                <a:latin typeface="+mj-lt"/>
                <a:ea typeface="Calibri" panose="020F0502020204030204" pitchFamily="34" charset="0"/>
                <a:cs typeface="Times New Roman" panose="02020603050405020304" pitchFamily="18" charset="0"/>
              </a:rPr>
              <a:t>, disinfect, and decontaminate, baggage/cargo</a:t>
            </a:r>
          </a:p>
          <a:p>
            <a:r>
              <a:rPr lang="en-US" sz="1400" dirty="0">
                <a:latin typeface="+mj-lt"/>
                <a:cs typeface="Times New Roman" panose="02020603050405020304" pitchFamily="18" charset="0"/>
              </a:rPr>
              <a:t>Provide for the assessment and quarantine of suspect or affected travelers</a:t>
            </a:r>
          </a:p>
          <a:p>
            <a:r>
              <a:rPr lang="en-US" sz="1400" dirty="0">
                <a:latin typeface="+mj-lt"/>
                <a:cs typeface="Times New Roman" panose="02020603050405020304" pitchFamily="18" charset="0"/>
              </a:rPr>
              <a:t>Provide space separate from other travelers to interview suspect or affected persons</a:t>
            </a:r>
          </a:p>
          <a:p>
            <a:r>
              <a:rPr lang="en-US" sz="1400" dirty="0">
                <a:latin typeface="+mj-lt"/>
                <a:cs typeface="Times New Roman" panose="02020603050405020304" pitchFamily="18" charset="0"/>
              </a:rPr>
              <a:t>Provide assessment and care for affected travelers and animals through making arrangements with medical or vet facilities </a:t>
            </a:r>
            <a:endParaRPr lang="en-US" sz="1400" dirty="0"/>
          </a:p>
        </p:txBody>
      </p:sp>
      <p:pic>
        <p:nvPicPr>
          <p:cNvPr id="10" name="Picture 9"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val="352028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$6000</a:t>
            </a:r>
          </a:p>
        </p:txBody>
      </p:sp>
      <p:sp>
        <p:nvSpPr>
          <p:cNvPr id="3" name="Content Placeholder 2"/>
          <p:cNvSpPr>
            <a:spLocks noGrp="1"/>
          </p:cNvSpPr>
          <p:nvPr>
            <p:ph idx="1"/>
          </p:nvPr>
        </p:nvSpPr>
        <p:spPr>
          <a:xfrm>
            <a:off x="1154955" y="2603500"/>
            <a:ext cx="8761412" cy="1114258"/>
          </a:xfrm>
        </p:spPr>
        <p:txBody>
          <a:bodyPr>
            <a:normAutofit/>
          </a:bodyPr>
          <a:lstStyle/>
          <a:p>
            <a:r>
              <a:rPr lang="en-US" dirty="0"/>
              <a:t>In which emergency management phase should the PHERP be developed?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29</a:t>
            </a:fld>
            <a:endParaRPr lang="en-US" dirty="0"/>
          </a:p>
        </p:txBody>
      </p:sp>
      <p:sp>
        <p:nvSpPr>
          <p:cNvPr id="5" name="Content Placeholder 2"/>
          <p:cNvSpPr txBox="1">
            <a:spLocks/>
          </p:cNvSpPr>
          <p:nvPr/>
        </p:nvSpPr>
        <p:spPr>
          <a:xfrm>
            <a:off x="1154953" y="4247816"/>
            <a:ext cx="8761412" cy="10059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Preparedness</a:t>
            </a:r>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3814" y="3890034"/>
            <a:ext cx="1887825" cy="2013680"/>
          </a:xfrm>
          <a:prstGeom prst="rect">
            <a:avLst/>
          </a:prstGeom>
        </p:spPr>
      </p:pic>
    </p:spTree>
    <p:extLst>
      <p:ext uri="{BB962C8B-B14F-4D97-AF65-F5344CB8AC3E}">
        <p14:creationId xmlns:p14="http://schemas.microsoft.com/office/powerpoint/2010/main" val="310171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IHR Basics</a:t>
            </a:r>
          </a:p>
        </p:txBody>
      </p:sp>
      <p:sp>
        <p:nvSpPr>
          <p:cNvPr id="3" name="Content Placeholder 2"/>
          <p:cNvSpPr>
            <a:spLocks noGrp="1"/>
          </p:cNvSpPr>
          <p:nvPr>
            <p:ph idx="1"/>
          </p:nvPr>
        </p:nvSpPr>
        <p:spPr>
          <a:xfrm>
            <a:off x="341289" y="2308457"/>
            <a:ext cx="6826954" cy="4696500"/>
          </a:xfrm>
        </p:spPr>
        <p:txBody>
          <a:bodyPr>
            <a:normAutofit/>
          </a:bodyPr>
          <a:lstStyle/>
          <a:p>
            <a:r>
              <a:rPr lang="en-US" sz="2000" dirty="0"/>
              <a:t>Purpose: To prevent, protect against, control, and provide a public health response to the international spread of disease in ways that are commensurate with and restricted to public health risks, </a:t>
            </a:r>
            <a:r>
              <a:rPr lang="en-US" sz="2000" dirty="0">
                <a:solidFill>
                  <a:srgbClr val="00B050"/>
                </a:solidFill>
              </a:rPr>
              <a:t>and </a:t>
            </a:r>
            <a:r>
              <a:rPr lang="en-US" sz="2000" dirty="0"/>
              <a:t>which avoid unnecessary interference with international traffic and trade</a:t>
            </a:r>
          </a:p>
          <a:p>
            <a:r>
              <a:rPr lang="en-US" sz="2000" dirty="0"/>
              <a:t>Originally adopted in 1969; revised in 2005</a:t>
            </a:r>
          </a:p>
          <a:p>
            <a:r>
              <a:rPr lang="en-US" sz="2000" dirty="0"/>
              <a:t>Became mandatory for all 196 WHO member states in 2007</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771" y="2566054"/>
            <a:ext cx="4067743" cy="3620005"/>
          </a:xfrm>
          <a:prstGeom prst="rect">
            <a:avLst/>
          </a:prstGeom>
        </p:spPr>
      </p:pic>
    </p:spTree>
    <p:extLst>
      <p:ext uri="{BB962C8B-B14F-4D97-AF65-F5344CB8AC3E}">
        <p14:creationId xmlns:p14="http://schemas.microsoft.com/office/powerpoint/2010/main" val="16289738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30</a:t>
            </a:fld>
            <a:endParaRPr lang="en-US" dirty="0"/>
          </a:p>
        </p:txBody>
      </p:sp>
      <p:sp>
        <p:nvSpPr>
          <p:cNvPr id="5" name="TextBox 4"/>
          <p:cNvSpPr txBox="1"/>
          <p:nvPr/>
        </p:nvSpPr>
        <p:spPr>
          <a:xfrm>
            <a:off x="6749715" y="2755232"/>
            <a:ext cx="5053264" cy="1477328"/>
          </a:xfrm>
          <a:prstGeom prst="rect">
            <a:avLst/>
          </a:prstGeom>
          <a:noFill/>
        </p:spPr>
        <p:txBody>
          <a:bodyPr wrap="square" rtlCol="0">
            <a:spAutoFit/>
          </a:bodyPr>
          <a:lstStyle/>
          <a:p>
            <a:r>
              <a:rPr lang="en-US" b="1" dirty="0"/>
              <a:t>Presenter</a:t>
            </a:r>
          </a:p>
          <a:p>
            <a:r>
              <a:rPr lang="en-US" dirty="0"/>
              <a:t>Presenter Title</a:t>
            </a:r>
          </a:p>
          <a:p>
            <a:r>
              <a:rPr lang="en-US" dirty="0"/>
              <a:t>Presenter Agency</a:t>
            </a:r>
          </a:p>
          <a:p>
            <a:endParaRPr lang="en-US" dirty="0"/>
          </a:p>
          <a:p>
            <a:r>
              <a:rPr lang="en-US" dirty="0"/>
              <a:t>Presenter Email</a:t>
            </a:r>
          </a:p>
        </p:txBody>
      </p:sp>
    </p:spTree>
    <p:extLst>
      <p:ext uri="{BB962C8B-B14F-4D97-AF65-F5344CB8AC3E}">
        <p14:creationId xmlns:p14="http://schemas.microsoft.com/office/powerpoint/2010/main" val="285668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04800"/>
            <a:ext cx="7772400" cy="762000"/>
          </a:xfrm>
        </p:spPr>
        <p:txBody>
          <a:bodyPr/>
          <a:lstStyle/>
          <a:p>
            <a:r>
              <a:rPr lang="en-US" sz="3200" b="1" dirty="0"/>
              <a:t>Articles and Core Capacities at POE</a:t>
            </a:r>
          </a:p>
        </p:txBody>
      </p:sp>
      <p:sp>
        <p:nvSpPr>
          <p:cNvPr id="3" name="Content Placeholder 2"/>
          <p:cNvSpPr>
            <a:spLocks noGrp="1"/>
          </p:cNvSpPr>
          <p:nvPr>
            <p:ph idx="1"/>
          </p:nvPr>
        </p:nvSpPr>
        <p:spPr>
          <a:xfrm>
            <a:off x="2924167" y="923198"/>
            <a:ext cx="7772400" cy="1237297"/>
          </a:xfrm>
        </p:spPr>
        <p:txBody>
          <a:bodyPr/>
          <a:lstStyle/>
          <a:p>
            <a:r>
              <a:rPr lang="en-US" sz="2000" dirty="0">
                <a:solidFill>
                  <a:schemeClr val="bg1"/>
                </a:solidFill>
              </a:rPr>
              <a:t>27 of 66 articles pertain to travelers and points of entry</a:t>
            </a:r>
          </a:p>
          <a:p>
            <a:r>
              <a:rPr lang="en-US" sz="2000" dirty="0">
                <a:solidFill>
                  <a:schemeClr val="bg1"/>
                </a:solidFill>
              </a:rPr>
              <a:t>Annex 1B lays out the core capacity requirements for designated airports, ports  and ground crossings</a:t>
            </a:r>
          </a:p>
        </p:txBody>
      </p:sp>
      <p:pic>
        <p:nvPicPr>
          <p:cNvPr id="1331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
          <a:stretch/>
        </p:blipFill>
        <p:spPr bwMode="auto">
          <a:xfrm>
            <a:off x="5976985" y="2787964"/>
            <a:ext cx="5095784" cy="3304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511" y="2820277"/>
            <a:ext cx="4826536" cy="2360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a:xfrm>
            <a:off x="598310" y="543290"/>
            <a:ext cx="1394180" cy="1826618"/>
          </a:xfrm>
          <a:prstGeom prst="rect">
            <a:avLst/>
          </a:prstGeom>
        </p:spPr>
      </p:pic>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9"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3190"/>
          <a:stretch/>
        </p:blipFill>
        <p:spPr bwMode="auto">
          <a:xfrm>
            <a:off x="82673" y="5088291"/>
            <a:ext cx="5504155" cy="1084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1138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IHR Implementation at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6" name="TextBox 5"/>
          <p:cNvSpPr txBox="1"/>
          <p:nvPr/>
        </p:nvSpPr>
        <p:spPr>
          <a:xfrm>
            <a:off x="370275" y="6296337"/>
            <a:ext cx="10330768" cy="646331"/>
          </a:xfrm>
          <a:prstGeom prst="rect">
            <a:avLst/>
          </a:prstGeom>
          <a:noFill/>
        </p:spPr>
        <p:txBody>
          <a:bodyPr wrap="square" rtlCol="0">
            <a:spAutoFit/>
          </a:bodyPr>
          <a:lstStyle/>
          <a:p>
            <a:r>
              <a:rPr lang="en-US" dirty="0"/>
              <a:t>Credit: WHO Regional Office for Europe, </a:t>
            </a:r>
            <a:r>
              <a:rPr lang="en-US" u="sng" dirty="0">
                <a:hlinkClick r:id="rId3"/>
              </a:rPr>
              <a:t>https://www.youtube.com/watch?v=ol1cah8zItk</a:t>
            </a:r>
            <a:endParaRPr lang="en-US" dirty="0"/>
          </a:p>
          <a:p>
            <a:endParaRPr lang="en-US" dirty="0"/>
          </a:p>
        </p:txBody>
      </p:sp>
      <p:sp>
        <p:nvSpPr>
          <p:cNvPr id="3" name="Content Placeholder 2"/>
          <p:cNvSpPr>
            <a:spLocks noGrp="1"/>
          </p:cNvSpPr>
          <p:nvPr>
            <p:ph idx="1"/>
          </p:nvPr>
        </p:nvSpPr>
        <p:spPr/>
        <p:txBody>
          <a:bodyPr/>
          <a:lstStyle/>
          <a:p>
            <a:r>
              <a:rPr lang="en-US" u="sng" dirty="0">
                <a:hlinkClick r:id="rId3"/>
              </a:rPr>
              <a:t>https://www.youtube.com/watch?v=ol1cah8zItk</a:t>
            </a:r>
            <a:endParaRPr lang="en-US" dirty="0"/>
          </a:p>
          <a:p>
            <a:endParaRPr lang="en-US" dirty="0"/>
          </a:p>
        </p:txBody>
      </p:sp>
    </p:spTree>
    <p:extLst>
      <p:ext uri="{BB962C8B-B14F-4D97-AF65-F5344CB8AC3E}">
        <p14:creationId xmlns:p14="http://schemas.microsoft.com/office/powerpoint/2010/main" val="389012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Relevant Articles</a:t>
            </a:r>
          </a:p>
        </p:txBody>
      </p:sp>
      <p:sp>
        <p:nvSpPr>
          <p:cNvPr id="3" name="Text Placeholder 2"/>
          <p:cNvSpPr>
            <a:spLocks noGrp="1"/>
          </p:cNvSpPr>
          <p:nvPr>
            <p:ph type="body" idx="1"/>
          </p:nvPr>
        </p:nvSpPr>
        <p:spPr>
          <a:xfrm>
            <a:off x="6944326" y="2677645"/>
            <a:ext cx="3755379" cy="2283823"/>
          </a:xfrm>
        </p:spPr>
        <p:txBody>
          <a:bodyPr/>
          <a:lstStyle/>
          <a:p>
            <a:r>
              <a:rPr lang="en-US" dirty="0"/>
              <a:t>International Health Regulation Articles for Points of Entry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911254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Obligations </a:t>
            </a:r>
            <a:br>
              <a:rPr lang="en-US" dirty="0"/>
            </a:br>
            <a:r>
              <a:rPr lang="en-US" sz="3200" dirty="0"/>
              <a:t>(Article 19)</a:t>
            </a:r>
          </a:p>
        </p:txBody>
      </p:sp>
      <p:sp>
        <p:nvSpPr>
          <p:cNvPr id="3" name="Content Placeholder 2"/>
          <p:cNvSpPr>
            <a:spLocks noGrp="1"/>
          </p:cNvSpPr>
          <p:nvPr>
            <p:ph idx="1"/>
          </p:nvPr>
        </p:nvSpPr>
        <p:spPr>
          <a:xfrm>
            <a:off x="256883" y="2619829"/>
            <a:ext cx="8201317" cy="3416300"/>
          </a:xfrm>
        </p:spPr>
        <p:txBody>
          <a:bodyPr/>
          <a:lstStyle/>
          <a:p>
            <a:r>
              <a:rPr lang="en-US" dirty="0"/>
              <a:t>Develop capacities at designated POE</a:t>
            </a:r>
          </a:p>
          <a:p>
            <a:pPr lvl="1"/>
            <a:r>
              <a:rPr lang="en-US" dirty="0"/>
              <a:t>Example capacity: the development of a Public Health Emergency Response Plan</a:t>
            </a:r>
          </a:p>
          <a:p>
            <a:r>
              <a:rPr lang="en-US" dirty="0"/>
              <a:t>Identify competent authorities at each POE</a:t>
            </a:r>
          </a:p>
          <a:p>
            <a:pPr lvl="1"/>
            <a:r>
              <a:rPr lang="en-US" dirty="0"/>
              <a:t>Ensure IHR compliance at POE</a:t>
            </a:r>
          </a:p>
          <a:p>
            <a:pPr lvl="1"/>
            <a:r>
              <a:rPr lang="en-US" dirty="0"/>
              <a:t>Serve as POE point of contact for IHR</a:t>
            </a:r>
            <a:r>
              <a:rPr lang="en-US" dirty="0">
                <a:solidFill>
                  <a:srgbClr val="00B050"/>
                </a:solidFill>
              </a:rPr>
              <a:t> </a:t>
            </a:r>
            <a:r>
              <a:rPr lang="en-US" dirty="0"/>
              <a:t>National Focal Point (the national center designated by a country that should be accessible for communication with WHO)</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58200" y="2530979"/>
            <a:ext cx="2625782" cy="2475053"/>
          </a:xfrm>
          <a:prstGeom prst="rect">
            <a:avLst/>
          </a:prstGeom>
        </p:spPr>
      </p:pic>
      <p:cxnSp>
        <p:nvCxnSpPr>
          <p:cNvPr id="8" name="Straight Arrow Connector 7"/>
          <p:cNvCxnSpPr/>
          <p:nvPr/>
        </p:nvCxnSpPr>
        <p:spPr>
          <a:xfrm flipV="1">
            <a:off x="5585606" y="3812875"/>
            <a:ext cx="2574983" cy="7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D57F1E4F-1CFF-5643-939E-217C01CDF565}" type="slidenum">
              <a:rPr lang="en-US" smtClean="0"/>
              <a:pPr/>
              <a:t>7</a:t>
            </a:fld>
            <a:endParaRPr lang="en-US" dirty="0"/>
          </a:p>
        </p:txBody>
      </p:sp>
      <p:sp>
        <p:nvSpPr>
          <p:cNvPr id="10" name="Rectangle 9"/>
          <p:cNvSpPr/>
          <p:nvPr/>
        </p:nvSpPr>
        <p:spPr>
          <a:xfrm>
            <a:off x="8404822" y="5006032"/>
            <a:ext cx="2732539" cy="923330"/>
          </a:xfrm>
          <a:prstGeom prst="rect">
            <a:avLst/>
          </a:prstGeom>
        </p:spPr>
        <p:txBody>
          <a:bodyPr wrap="square">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1908306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Measures on Arrival/Departure</a:t>
            </a:r>
            <a:br>
              <a:rPr lang="en-US" dirty="0"/>
            </a:br>
            <a:r>
              <a:rPr lang="en-US" sz="3200" dirty="0"/>
              <a:t>(Article 23)</a:t>
            </a:r>
          </a:p>
        </p:txBody>
      </p:sp>
      <p:sp>
        <p:nvSpPr>
          <p:cNvPr id="3" name="Content Placeholder 2"/>
          <p:cNvSpPr>
            <a:spLocks noGrp="1"/>
          </p:cNvSpPr>
          <p:nvPr>
            <p:ph idx="1"/>
          </p:nvPr>
        </p:nvSpPr>
        <p:spPr>
          <a:xfrm>
            <a:off x="6431282" y="2468032"/>
            <a:ext cx="4463715" cy="3416300"/>
          </a:xfrm>
        </p:spPr>
        <p:txBody>
          <a:bodyPr>
            <a:normAutofit/>
          </a:bodyPr>
          <a:lstStyle/>
          <a:p>
            <a:r>
              <a:rPr lang="en-US" dirty="0"/>
              <a:t>Traveler information</a:t>
            </a:r>
          </a:p>
          <a:p>
            <a:pPr lvl="1"/>
            <a:r>
              <a:rPr lang="en-US" dirty="0"/>
              <a:t>Destination</a:t>
            </a:r>
          </a:p>
          <a:p>
            <a:pPr lvl="1"/>
            <a:r>
              <a:rPr lang="en-US" dirty="0"/>
              <a:t>Itinerary</a:t>
            </a:r>
          </a:p>
          <a:p>
            <a:pPr lvl="1"/>
            <a:r>
              <a:rPr lang="en-US" dirty="0"/>
              <a:t>Health documents</a:t>
            </a:r>
          </a:p>
          <a:p>
            <a:pPr lvl="1"/>
            <a:r>
              <a:rPr lang="en-US" dirty="0"/>
              <a:t>Medical examination</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712" y="2173037"/>
            <a:ext cx="6430266" cy="38489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886" y="4345486"/>
            <a:ext cx="3493654" cy="2512514"/>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648086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05" y="973668"/>
            <a:ext cx="11357811" cy="706964"/>
          </a:xfrm>
        </p:spPr>
        <p:txBody>
          <a:bodyPr/>
          <a:lstStyle/>
          <a:p>
            <a:r>
              <a:rPr lang="en-US" sz="3200" dirty="0"/>
              <a:t>Conveyance Operators</a:t>
            </a:r>
            <a:br>
              <a:rPr lang="en-US" sz="3200" dirty="0"/>
            </a:br>
            <a:r>
              <a:rPr lang="en-US" sz="3200" dirty="0"/>
              <a:t>(Article 24) and Aircraft at Points of Entry (Article 28)</a:t>
            </a:r>
          </a:p>
        </p:txBody>
      </p:sp>
      <p:sp>
        <p:nvSpPr>
          <p:cNvPr id="3" name="Content Placeholder 2"/>
          <p:cNvSpPr>
            <a:spLocks noGrp="1"/>
          </p:cNvSpPr>
          <p:nvPr>
            <p:ph idx="1"/>
          </p:nvPr>
        </p:nvSpPr>
        <p:spPr>
          <a:xfrm>
            <a:off x="3742205" y="2478512"/>
            <a:ext cx="4415590" cy="3416300"/>
          </a:xfrm>
        </p:spPr>
        <p:txBody>
          <a:bodyPr/>
          <a:lstStyle/>
          <a:p>
            <a:r>
              <a:rPr lang="en-US" dirty="0"/>
              <a:t>Conveyance Operations</a:t>
            </a:r>
          </a:p>
          <a:p>
            <a:pPr lvl="1"/>
            <a:r>
              <a:rPr lang="en-US" dirty="0"/>
              <a:t>Comply with all health measures</a:t>
            </a:r>
          </a:p>
          <a:p>
            <a:pPr lvl="1"/>
            <a:r>
              <a:rPr lang="en-US" dirty="0"/>
              <a:t>Inform travelers about health measures in place on board</a:t>
            </a:r>
          </a:p>
          <a:p>
            <a:r>
              <a:rPr lang="en-US" dirty="0"/>
              <a:t>Aircraft at Points of Entry</a:t>
            </a:r>
          </a:p>
          <a:p>
            <a:pPr lvl="1"/>
            <a:r>
              <a:rPr lang="en-US" dirty="0"/>
              <a:t>Report illness that could be a communicable disease to air traffic services</a:t>
            </a:r>
          </a:p>
          <a:p>
            <a:endParaRPr lang="en-US" dirty="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8312" y="2490540"/>
            <a:ext cx="3340603" cy="2641048"/>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1446" y="2490540"/>
            <a:ext cx="3140242" cy="2641048"/>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9</a:t>
            </a:fld>
            <a:endParaRPr lang="en-US" dirty="0"/>
          </a:p>
        </p:txBody>
      </p:sp>
      <p:sp>
        <p:nvSpPr>
          <p:cNvPr id="7" name="Rectangle 6"/>
          <p:cNvSpPr/>
          <p:nvPr/>
        </p:nvSpPr>
        <p:spPr>
          <a:xfrm>
            <a:off x="175222" y="5131588"/>
            <a:ext cx="3413367" cy="646331"/>
          </a:xfrm>
          <a:prstGeom prst="rect">
            <a:avLst/>
          </a:prstGeom>
        </p:spPr>
        <p:txBody>
          <a:bodyPr wrap="square">
            <a:spAutoFit/>
          </a:bodyPr>
          <a:lstStyle/>
          <a:p>
            <a:pPr algn="ctr"/>
            <a:r>
              <a:rPr lang="en-US" dirty="0">
                <a:solidFill>
                  <a:srgbClr val="FF0000"/>
                </a:solidFill>
              </a:rPr>
              <a:t>Example photo; update with country-specific photo</a:t>
            </a:r>
          </a:p>
        </p:txBody>
      </p:sp>
      <p:sp>
        <p:nvSpPr>
          <p:cNvPr id="8" name="Rectangle 7"/>
          <p:cNvSpPr/>
          <p:nvPr/>
        </p:nvSpPr>
        <p:spPr>
          <a:xfrm>
            <a:off x="8365548" y="5131587"/>
            <a:ext cx="3413367" cy="646331"/>
          </a:xfrm>
          <a:prstGeom prst="rect">
            <a:avLst/>
          </a:prstGeom>
        </p:spPr>
        <p:txBody>
          <a:bodyPr wrap="square">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5359239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1428</TotalTime>
  <Words>4139</Words>
  <Application>Microsoft Office PowerPoint</Application>
  <PresentationFormat>Widescreen</PresentationFormat>
  <Paragraphs>340</Paragraphs>
  <Slides>30</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Century Gothic</vt:lpstr>
      <vt:lpstr>Wingdings 3</vt:lpstr>
      <vt:lpstr>Ion Boardroom</vt:lpstr>
      <vt:lpstr>The International Health Regulations and Emergency Management</vt:lpstr>
      <vt:lpstr>Learning Objectives</vt:lpstr>
      <vt:lpstr>IHR Basics</vt:lpstr>
      <vt:lpstr>Articles and Core Capacities at POE</vt:lpstr>
      <vt:lpstr>IHR Implementation at POE</vt:lpstr>
      <vt:lpstr>Relevant Articles</vt:lpstr>
      <vt:lpstr>General Obligations  (Article 19)</vt:lpstr>
      <vt:lpstr>Health Measures on Arrival/Departure (Article 23)</vt:lpstr>
      <vt:lpstr>Conveyance Operators (Article 24) and Aircraft at Points of Entry (Article 28)</vt:lpstr>
      <vt:lpstr>Travelers under Public Health Observation(Article 30)</vt:lpstr>
      <vt:lpstr>Collaboration and Assistance (Article 44)</vt:lpstr>
      <vt:lpstr>Core Capacities</vt:lpstr>
      <vt:lpstr>Remember the Core Capacities:  At All Times…</vt:lpstr>
      <vt:lpstr>Remember the Core Capacities: For Responding to Emergencies…</vt:lpstr>
      <vt:lpstr>The 12 Core Capacities for IHR implementation at POE</vt:lpstr>
      <vt:lpstr>The Emergency Management Cycle</vt:lpstr>
      <vt:lpstr>Four Phases of the Emergency Management Cycle</vt:lpstr>
      <vt:lpstr>Examples of Preparatory Activities</vt:lpstr>
      <vt:lpstr>Examples of Response Activities</vt:lpstr>
      <vt:lpstr>Examples of Recovery Activities</vt:lpstr>
      <vt:lpstr>Example of Mitigation Activities</vt:lpstr>
      <vt:lpstr>Game: IHR and  Emergency Management  Quiz!</vt:lpstr>
      <vt:lpstr>Quiz questions – ranked in difficulty </vt:lpstr>
      <vt:lpstr>$1000 </vt:lpstr>
      <vt:lpstr>$2000 </vt:lpstr>
      <vt:lpstr>$3000 </vt:lpstr>
      <vt:lpstr>$4000 </vt:lpstr>
      <vt:lpstr>$5000 </vt:lpstr>
      <vt:lpstr>$6000</vt:lpstr>
      <vt:lpstr>Thank you!</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112</cp:revision>
  <dcterms:created xsi:type="dcterms:W3CDTF">2018-05-15T08:59:29Z</dcterms:created>
  <dcterms:modified xsi:type="dcterms:W3CDTF">2021-04-26T20:43:58Z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2021-04-26T20:43:57Z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32b38529-215c-43bd-8840-a7d6467e97a2</vt:lpwstr>
  </property>
  <property fmtid="{D5CDD505-2E9C-101B-9397-08002B2CF9AE}" pid="8" name="MSIP_Label_7b94a7b8-f06c-4dfe-bdcc-9b548fd58c31_ContentBits">
    <vt:lpwstr>0</vt:lpwstr>
  </property>
</Properties>
</file>